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modernComment_166_3EEDE310.xml" ContentType="application/vnd.ms-powerpoint.comments+xml"/>
  <Override PartName="/ppt/comments/modernComment_152_35C455C8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</p:sldMasterIdLst>
  <p:notesMasterIdLst>
    <p:notesMasterId r:id="rId24"/>
  </p:notesMasterIdLst>
  <p:sldIdLst>
    <p:sldId id="362" r:id="rId5"/>
    <p:sldId id="258" r:id="rId6"/>
    <p:sldId id="366" r:id="rId7"/>
    <p:sldId id="271" r:id="rId8"/>
    <p:sldId id="340" r:id="rId9"/>
    <p:sldId id="357" r:id="rId10"/>
    <p:sldId id="347" r:id="rId11"/>
    <p:sldId id="359" r:id="rId12"/>
    <p:sldId id="358" r:id="rId13"/>
    <p:sldId id="351" r:id="rId14"/>
    <p:sldId id="345" r:id="rId15"/>
    <p:sldId id="338" r:id="rId16"/>
    <p:sldId id="350" r:id="rId17"/>
    <p:sldId id="348" r:id="rId18"/>
    <p:sldId id="363" r:id="rId19"/>
    <p:sldId id="349" r:id="rId20"/>
    <p:sldId id="333" r:id="rId21"/>
    <p:sldId id="365" r:id="rId22"/>
    <p:sldId id="26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7065F1A-D48A-0F50-0E23-530521F9ED7C}" name="Smith Thalia" initials="ST" userId="S::tfsmith@schools.nyc.gov::c70efcda-b134-4d12-a994-b1f4f5b2356c" providerId="AD"/>
  <p188:author id="{34A6AB69-933D-4EA0-A309-F52A7B0BDC7F}" name="Mariana Tvauri" initials="MT" userId="S::mtvauri2@schools.nyc.gov::d9296a3f-6730-4d2c-8fa0-42e01c3b3573" providerId="AD"/>
  <p188:author id="{C6CBBD75-3F92-E53F-9A17-B2324B87D7D1}" name="Karma Wilson-Walker" initials="KWW" userId="Karma Wilson-Walker" providerId="None"/>
  <p188:author id="{73D46C76-23E6-AD3A-93B4-638A3F75D73B}" name="Brigitte Fields" initials="BF" userId="S::BFields@schools.nyc.gov::ddc32856-4136-452d-8121-c694fc38289b" providerId="AD"/>
  <p188:author id="{285A2686-6E70-CB36-DDF0-23D5A2AA5C10}" name="Mariana Tvauri" initials="" userId="S::MTvauri2@schools.nyc.gov::d9296a3f-6730-4d2c-8fa0-42e01c3b3573" providerId="AD"/>
  <p188:author id="{D29A81C7-F3D5-F33E-41EC-028AAFD59743}" name="Jeff Minck" initials="JM" userId="S::JMinck@schools.nyc.gov::742f0cdb-eacd-4dc9-a655-50dedb91a8d5" providerId="AD"/>
  <p188:author id="{6DAD2DE0-BFE0-9787-B977-C378C46DC4D0}" name="Brigitte Fields" initials="BF" userId="S::bfields@schools.nyc.gov::ddc32856-4136-452d-8121-c694fc38289b" providerId="AD"/>
  <p188:author id="{6B6914E3-594B-32A1-CBC4-13130A55124B}" name="Thalia Smith" initials="TS" userId="S::TFSmith@schools.nyc.gov::c70efcda-b134-4d12-a994-b1f4f5b2356c" providerId="AD"/>
  <p188:author id="{8AB236F1-F79C-254E-A072-A1536AF6DD47}" name="Wilson Karma" initials="MW" userId="S::KWilson15@schools.nyc.gov::09e2cb26-d89e-419d-a81a-8fc8fc06f1a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66"/>
    <a:srgbClr val="FF66FF"/>
    <a:srgbClr val="66FFFF"/>
    <a:srgbClr val="003365"/>
    <a:srgbClr val="F2631C"/>
    <a:srgbClr val="212D65"/>
    <a:srgbClr val="789CD1"/>
    <a:srgbClr val="B8D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48" autoAdjust="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s00pfc01fs.central.nyced.org\52c_DIVBOR$\Pool\FSG\FY27\PEP\Budget%20Allocation%20Formula\CEC\Deck\District%20Specific%20Presentations\CreateDistrictSpecificPDFs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733651830922"/>
          <c:y val="0.12918657470480208"/>
          <c:w val="0.62645212868030209"/>
          <c:h val="0.86321926878003308"/>
        </c:manualLayout>
      </c:layout>
      <c:pieChart>
        <c:varyColors val="1"/>
        <c:ser>
          <c:idx val="0"/>
          <c:order val="0"/>
          <c:tx>
            <c:strRef>
              <c:f>data!$E$2</c:f>
              <c:strCache>
                <c:ptCount val="1"/>
                <c:pt idx="0">
                  <c:v>Fair Student Funding</c:v>
                </c:pt>
              </c:strCache>
            </c:strRef>
          </c:tx>
          <c:spPr>
            <a:ln>
              <a:solidFill>
                <a:srgbClr val="ED7D31"/>
              </a:solidFill>
            </a:ln>
            <a:effectLst/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rgbClr val="ED7D31"/>
                </a:solidFill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D8D1-4E48-9F32-AFAF5216D13B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rgbClr val="ED7D31"/>
                </a:solidFill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D8D1-4E48-9F32-AFAF5216D13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rgbClr val="ED7D31"/>
                </a:solidFill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D8D1-4E48-9F32-AFAF5216D13B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rgbClr val="ED7D31"/>
                </a:solidFill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D8D1-4E48-9F32-AFAF5216D13B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rgbClr val="ED7D31"/>
                </a:solidFill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D8D1-4E48-9F32-AFAF5216D13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DE239EA0-1BBA-4CD3-B33D-B204D572DBEF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D5E2A3EA-3F09-4DF6-9B28-5A4B3776525E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D8D1-4E48-9F32-AFAF5216D13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216D0E9-A90C-4CB8-9E35-58713DB6CBB2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598D446B-6FFB-4F04-9164-BB5021691E83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D8D1-4E48-9F32-AFAF5216D13B}"/>
                </c:ext>
              </c:extLst>
            </c:dLbl>
            <c:dLbl>
              <c:idx val="2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defRPr>
                    </a:pPr>
                    <a:fld id="{1428743C-4279-484F-A1A8-757884B67514}" type="CELLRANGE">
                      <a:rPr lang="en-US" sz="1500" baseline="0"/>
                      <a:pPr>
                        <a:defRPr sz="1500">
                          <a:solidFill>
                            <a:schemeClr val="bg1"/>
                          </a:solidFill>
                          <a:cs typeface="Arial" panose="020B0604020202020204" pitchFamily="34" charset="0"/>
                        </a:defRPr>
                      </a:pPr>
                      <a:t>[CELLRANGE]</a:t>
                    </a:fld>
                    <a:r>
                      <a:rPr lang="en-US" sz="1500" baseline="0"/>
                      <a:t>, </a:t>
                    </a:r>
                    <a:fld id="{AF8A9CE4-F8C0-485F-B4D3-6F32779BF9A8}" type="PERCENTAGE">
                      <a:rPr lang="en-US" sz="1500" baseline="0"/>
                      <a:pPr>
                        <a:defRPr sz="1500">
                          <a:solidFill>
                            <a:schemeClr val="bg1"/>
                          </a:solidFill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sz="1500" baseline="0"/>
                  </a:p>
                </c:rich>
              </c:tx>
              <c:numFmt formatCode="[&gt;=0.1]0%;[&lt;0.1]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D8D1-4E48-9F32-AFAF5216D13B}"/>
                </c:ext>
              </c:extLst>
            </c:dLbl>
            <c:dLbl>
              <c:idx val="3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defRPr>
                    </a:pPr>
                    <a:fld id="{8B3EDF37-4507-4976-905F-E1CC4E3EF486}" type="CELLRANGE">
                      <a:rPr lang="en-US" sz="1500" baseline="0"/>
                      <a:pPr>
                        <a:defRPr sz="1500">
                          <a:solidFill>
                            <a:schemeClr val="bg1"/>
                          </a:solidFill>
                          <a:cs typeface="Arial" panose="020B0604020202020204" pitchFamily="34" charset="0"/>
                        </a:defRPr>
                      </a:pPr>
                      <a:t>[CELLRANGE]</a:t>
                    </a:fld>
                    <a:r>
                      <a:rPr lang="en-US" sz="1500" baseline="0"/>
                      <a:t>, </a:t>
                    </a:r>
                    <a:fld id="{B286B382-B145-4310-B804-C46202FF3E2F}" type="PERCENTAGE">
                      <a:rPr lang="en-US" sz="1500" baseline="0"/>
                      <a:pPr>
                        <a:defRPr sz="1500">
                          <a:solidFill>
                            <a:schemeClr val="bg1"/>
                          </a:solidFill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sz="1500" baseline="0"/>
                  </a:p>
                </c:rich>
              </c:tx>
              <c:numFmt formatCode="[&gt;=0.1]0%;[&lt;0.1]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 xmlns:c15="http://schemas.microsoft.com/office/drawing/2012/chart"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D8D1-4E48-9F32-AFAF5216D13B}"/>
                </c:ext>
              </c:extLst>
            </c:dLbl>
            <c:dLbl>
              <c:idx val="4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defRPr>
                    </a:pPr>
                    <a:fld id="{31B51936-C545-4133-A52E-C71AC0E2B94D}" type="CELLRANGE">
                      <a:rPr lang="en-US" sz="1500" baseline="0"/>
                      <a:pPr>
                        <a:defRPr sz="1500">
                          <a:solidFill>
                            <a:schemeClr val="bg1"/>
                          </a:solidFill>
                          <a:cs typeface="Arial" panose="020B0604020202020204" pitchFamily="34" charset="0"/>
                        </a:defRPr>
                      </a:pPr>
                      <a:t>[CELLRANGE]</a:t>
                    </a:fld>
                    <a:r>
                      <a:rPr lang="en-US" sz="1500" baseline="0"/>
                      <a:t>, </a:t>
                    </a:r>
                    <a:fld id="{045EC700-30C8-4300-A191-46F065C96DB8}" type="PERCENTAGE">
                      <a:rPr lang="en-US" sz="1500" baseline="0"/>
                      <a:pPr>
                        <a:defRPr sz="1500">
                          <a:solidFill>
                            <a:schemeClr val="bg1"/>
                          </a:solidFill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sz="1500" baseline="0"/>
                  </a:p>
                </c:rich>
              </c:tx>
              <c:numFmt formatCode="[&gt;=0.1]0%;[&lt;0.1]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D8D1-4E48-9F32-AFAF5216D13B}"/>
                </c:ext>
              </c:extLst>
            </c:dLbl>
            <c:numFmt formatCode="[&gt;=0.1]0%;[&lt;0.1]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data!$E$2:$I$2</c:f>
              <c:strCache>
                <c:ptCount val="5"/>
                <c:pt idx="0">
                  <c:v>Fair Student Funding</c:v>
                </c:pt>
                <c:pt idx="1">
                  <c:v>Other State and Local</c:v>
                </c:pt>
                <c:pt idx="2">
                  <c:v>State Contracts for Excellence</c:v>
                </c:pt>
                <c:pt idx="3">
                  <c:v>Federal Title I</c:v>
                </c:pt>
                <c:pt idx="4">
                  <c:v>Other Federal</c:v>
                </c:pt>
              </c:strCache>
            </c:strRef>
          </c:cat>
          <c:val>
            <c:numRef>
              <c:f>data!$E$1:$I$1</c:f>
              <c:numCache>
                <c:formatCode>_("$"* #,##0_);_("$"* \(#,##0\);_("$"* "-"??_);_(@_)</c:formatCode>
                <c:ptCount val="5"/>
                <c:pt idx="0">
                  <c:v>502068405.66594499</c:v>
                </c:pt>
                <c:pt idx="1">
                  <c:v>138872559.46240097</c:v>
                </c:pt>
                <c:pt idx="2">
                  <c:v>34335682.954999998</c:v>
                </c:pt>
                <c:pt idx="3">
                  <c:v>19660475.989400003</c:v>
                </c:pt>
                <c:pt idx="4">
                  <c:v>6603624.9909999995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data!$K$1:$O$1</c15:f>
                <c15:dlblRangeCache>
                  <c:ptCount val="5"/>
                  <c:pt idx="0">
                    <c:v>Fair Student Funding $502m</c:v>
                  </c:pt>
                  <c:pt idx="1">
                    <c:v>Other State and Local $139m</c:v>
                  </c:pt>
                  <c:pt idx="2">
                    <c:v>State Contracts for Excellence $34m</c:v>
                  </c:pt>
                  <c:pt idx="3">
                    <c:v>Federal Title I $20m</c:v>
                  </c:pt>
                  <c:pt idx="4">
                    <c:v>Other Federal $7m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D8D1-4E48-9F32-AFAF5216D1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0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52_35C455C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0BD2228-04F4-4921-98D8-FE35C043B332}" authorId="{47065F1A-D48A-0F50-0E23-530521F9ED7C}" created="2026-02-24T20:22:32.62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902059464" sldId="338"/>
      <ac:spMk id="5" creationId="{7DF7BAC3-E3FC-01F7-5168-7773F0EC02CE}"/>
      <ac:txMk cp="9" len="1">
        <ac:context len="18" hash="1138508850"/>
      </ac:txMk>
    </ac:txMkLst>
    <p188:replyLst>
      <p188:reply id="{19D4856A-3F14-4AD3-83E1-667B1CC3D85D}" authorId="{73D46C76-23E6-AD3A-93B4-638A3F75D73B}" created="2026-02-24T20:50:51.805">
        <p188:txBody>
          <a:bodyPr/>
          <a:lstStyle/>
          <a:p>
            <a:r>
              <a:rPr lang="en-US"/>
              <a:t>Any suggestion?</a:t>
            </a:r>
          </a:p>
        </p188:txBody>
      </p188:reply>
    </p188:replyLst>
    <p188:txBody>
      <a:bodyPr/>
      <a:lstStyle/>
      <a:p>
        <a:r>
          <a:rPr lang="en-US"/>
          <a:t>may offend </a:t>
        </a:r>
      </a:p>
    </p188:txBody>
  </p188:cm>
</p188:cmLst>
</file>

<file path=ppt/comments/modernComment_166_3EEDE31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A3E06A4-FC2C-481E-B3F8-537CB7C2E330}" authorId="{47065F1A-D48A-0F50-0E23-530521F9ED7C}" created="2026-02-24T20:17:55.387">
    <pc:sldMkLst xmlns:pc="http://schemas.microsoft.com/office/powerpoint/2013/main/command">
      <pc:docMk/>
      <pc:sldMk cId="1055777552" sldId="358"/>
    </pc:sldMkLst>
    <p188:txBody>
      <a:bodyPr/>
      <a:lstStyle/>
      <a:p>
        <a:r>
          <a:rPr lang="en-US"/>
          <a:t>[@Brigitte Fields] LOVE this slide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6-02-24T20:48:56.359" authorId="{73D46C76-23E6-AD3A-93B4-638A3F75D73B}"/>
          </p223:rxn>
        </p223:reactions>
      </p:ext>
    </p188:extLst>
  </p188:cm>
  <p188:cm id="{6959ECFB-3955-460A-8D10-B9CB95ADFDD2}" authorId="{47065F1A-D48A-0F50-0E23-530521F9ED7C}" created="2026-02-24T21:56:38.39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055777552" sldId="358"/>
      <ac:spMk id="17" creationId="{E792E544-2C8B-7CC8-B528-CCF3BE2C03B8}"/>
    </ac:deMkLst>
    <p188:txBody>
      <a:bodyPr/>
      <a:lstStyle/>
      <a:p>
        <a:r>
          <a:rPr lang="en-US"/>
          <a:t>Reminder to use in TPs: "•Other funding sources include federal funding streams, such as Title I, Title III, IDEA (special-education funding), or other targeted allocations for specific initiatives."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EA00E-7437-BF40-A6EC-23628B1B90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9201B-1080-8A49-9454-B72E97495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87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9201B-1080-8A49-9454-B72E97495F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5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9201B-1080-8A49-9454-B72E97495F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36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9201B-1080-8A49-9454-B72E97495F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02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66BC3A11-219D-63C6-8E80-C9BCD2E95E6B}"/>
              </a:ext>
            </a:extLst>
          </p:cNvPr>
          <p:cNvSpPr/>
          <p:nvPr userDrawn="1"/>
        </p:nvSpPr>
        <p:spPr>
          <a:xfrm rot="10800000">
            <a:off x="565688" y="-1"/>
            <a:ext cx="5805407" cy="643247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12D6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8DA139-62F8-40D2-A978-8A0F4079D1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9019" y="1588820"/>
            <a:ext cx="4678747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Header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AB7DB3-A3ED-815A-416F-9F674F56AA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29019" y="4068495"/>
            <a:ext cx="467874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Subheader</a:t>
            </a:r>
            <a:r>
              <a:rPr lang="en-US"/>
              <a:t>/date goes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B3038BD-71A2-BCCE-92AA-F32DCB603A2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-1"/>
            <a:ext cx="12192000" cy="6858001"/>
          </a:xfrm>
        </p:spPr>
        <p:txBody>
          <a:bodyPr/>
          <a:lstStyle>
            <a:lvl1pPr marL="0" indent="0" algn="r">
              <a:buNone/>
              <a:defRPr sz="3200">
                <a:solidFill>
                  <a:srgbClr val="F2631C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icon to insert photo and move to back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0C1E451-AB2E-653B-0B3C-A26B7AF9C072}"/>
              </a:ext>
            </a:extLst>
          </p:cNvPr>
          <p:cNvCxnSpPr>
            <a:cxnSpLocks/>
          </p:cNvCxnSpPr>
          <p:nvPr userDrawn="1"/>
        </p:nvCxnSpPr>
        <p:spPr>
          <a:xfrm>
            <a:off x="1129019" y="4059760"/>
            <a:ext cx="4526346" cy="0"/>
          </a:xfrm>
          <a:prstGeom prst="line">
            <a:avLst/>
          </a:prstGeom>
          <a:ln w="12700">
            <a:solidFill>
              <a:srgbClr val="789C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N Y C Public Schools Logo">
            <a:extLst>
              <a:ext uri="{FF2B5EF4-FFF2-40B4-BE49-F238E27FC236}">
                <a16:creationId xmlns:a16="http://schemas.microsoft.com/office/drawing/2014/main" id="{6CE94837-89C2-64A7-F154-E52A677D5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350" y="693670"/>
            <a:ext cx="2493407" cy="65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8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9C89EA-C956-96D7-1C02-64A8F8BE6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9975" y="6198579"/>
            <a:ext cx="463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212D65"/>
                </a:solidFill>
                <a:latin typeface="HelveticaNeueLT Std Med" panose="020B0604020202020204" pitchFamily="34" charset="77"/>
                <a:cs typeface="Arial Black" panose="020B0604020202020204" pitchFamily="34" charset="0"/>
              </a:defRPr>
            </a:lvl1pPr>
          </a:lstStyle>
          <a:p>
            <a:fld id="{7C2970AF-A291-5743-8E35-23BDFBD6F8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18D213-A342-440C-E405-3C40992663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5692" y="654741"/>
            <a:ext cx="3168613" cy="317031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Insert photo by clicking on icon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947150C-4D25-1D88-65D2-F485B79550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5693" y="4148230"/>
            <a:ext cx="3168611" cy="465223"/>
          </a:xfrm>
        </p:spPr>
        <p:txBody>
          <a:bodyPr anchor="b">
            <a:normAutofit/>
          </a:bodyPr>
          <a:lstStyle>
            <a:lvl1pPr algn="ctr">
              <a:defRPr sz="2400" spc="0">
                <a:latin typeface="Aptos" panose="020B0004020202020204" pitchFamily="34" charset="0"/>
              </a:defRPr>
            </a:lvl1pPr>
          </a:lstStyle>
          <a:p>
            <a:r>
              <a:rPr lang="en-US"/>
              <a:t>Speaker Name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B710E85-4127-E037-147B-EA406BB04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5692" y="4979565"/>
            <a:ext cx="3168613" cy="10246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details/bio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6B93CF27-B229-1679-AB78-581CC5B90D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5693" y="4613453"/>
            <a:ext cx="3168612" cy="29292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Speaker Title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1B6F4773-B7B8-058B-4B73-9638687C35D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2424" y="654741"/>
            <a:ext cx="3172968" cy="317296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Insert photo by clicking on icon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B9EE94B3-DE84-BE26-BE4E-6E50465B2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2633" y="4613453"/>
            <a:ext cx="3172828" cy="29292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Speaker 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EF06640-8560-5F25-CAEC-73CB42A41E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424" y="4148230"/>
            <a:ext cx="3172967" cy="465223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3365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7F896C8-143C-6512-873C-21357E5950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2424" y="4979566"/>
            <a:ext cx="3172967" cy="102366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en-US" sz="1200"/>
              <a:t>Speaker details/bio</a:t>
            </a:r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68503D-F5E1-9822-FA7B-D8DE28415303}"/>
              </a:ext>
            </a:extLst>
          </p:cNvPr>
          <p:cNvCxnSpPr>
            <a:cxnSpLocks/>
          </p:cNvCxnSpPr>
          <p:nvPr userDrawn="1"/>
        </p:nvCxnSpPr>
        <p:spPr>
          <a:xfrm>
            <a:off x="4257260" y="782011"/>
            <a:ext cx="0" cy="5221224"/>
          </a:xfrm>
          <a:prstGeom prst="line">
            <a:avLst/>
          </a:prstGeom>
          <a:ln w="9525">
            <a:solidFill>
              <a:srgbClr val="789C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AE0BB8-927D-F350-62B7-115E1C1BC85B}"/>
              </a:ext>
            </a:extLst>
          </p:cNvPr>
          <p:cNvCxnSpPr>
            <a:cxnSpLocks/>
          </p:cNvCxnSpPr>
          <p:nvPr userDrawn="1"/>
        </p:nvCxnSpPr>
        <p:spPr>
          <a:xfrm>
            <a:off x="7904922" y="782011"/>
            <a:ext cx="0" cy="5221224"/>
          </a:xfrm>
          <a:prstGeom prst="line">
            <a:avLst/>
          </a:prstGeom>
          <a:ln w="9525">
            <a:solidFill>
              <a:srgbClr val="789C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02BC7B90-84AF-516A-13AA-DA0B5469EBD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41479" y="654741"/>
            <a:ext cx="3172968" cy="317296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Insert photo by clicking on icon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7FEF83DB-66DF-DDA9-1C73-BA0E2155F2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41688" y="4613453"/>
            <a:ext cx="3172828" cy="29292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Speaker Title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62786618-D5B2-C9BD-20F0-F20E8822B2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41479" y="4148230"/>
            <a:ext cx="3172967" cy="465223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3365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19E4E2BC-6DC0-A7F3-9266-148ED160FD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41479" y="4979566"/>
            <a:ext cx="3172967" cy="102366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en-US" sz="1200"/>
              <a:t>Speaker details/bio</a:t>
            </a:r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2825D27-70F9-E33E-B65F-E40C52A66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59634" y="6188640"/>
            <a:ext cx="1212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rgbClr val="212D65"/>
                </a:solidFill>
                <a:latin typeface="HelveticaNeueLT Std" panose="020B0604020202020204" pitchFamily="34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/</a:t>
            </a:r>
            <a:r>
              <a:rPr lang="en-US" err="1"/>
              <a:t>nycschools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1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2195F1-F743-FAE2-F30D-57D9811F88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2D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>
              <a:solidFill>
                <a:srgbClr val="00336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08C1BE-C665-E1BD-64B0-73BD94446A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2081"/>
            <a:ext cx="5698791" cy="1500291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Big Statistic </a:t>
            </a:r>
            <a:br>
              <a:rPr lang="en-US"/>
            </a:br>
            <a:r>
              <a:rPr lang="en-US"/>
              <a:t>Title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D396C-7356-E73A-F28F-58A26A4D6B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2970AF-A291-5743-8E35-23BDFBD6F8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FA42748-D897-90FA-E68E-B2BD31E4AF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2969" y="2596820"/>
            <a:ext cx="5698792" cy="150029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0000" b="1" spc="-300">
                <a:solidFill>
                  <a:srgbClr val="789CD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123,456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7978CFA1-7B95-ECD8-939E-045FD27AD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021722"/>
            <a:ext cx="5698792" cy="346266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Sample Chapter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438D01-569D-5A2A-4FF2-19A269A11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807148" y="6208518"/>
            <a:ext cx="0" cy="321491"/>
          </a:xfrm>
          <a:prstGeom prst="line">
            <a:avLst/>
          </a:prstGeom>
          <a:ln w="9525">
            <a:solidFill>
              <a:srgbClr val="789C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706C4D2-1351-8BA1-CB94-519FFB7B4B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56518" y="6188640"/>
            <a:ext cx="126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/</a:t>
            </a:r>
            <a:r>
              <a:rPr lang="en-US" err="1"/>
              <a:t>nycschools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C91B77A-B720-61FF-0FA3-71F5AEA77D6C}"/>
              </a:ext>
            </a:extLst>
          </p:cNvPr>
          <p:cNvSpPr txBox="1">
            <a:spLocks/>
          </p:cNvSpPr>
          <p:nvPr userDrawn="1"/>
        </p:nvSpPr>
        <p:spPr>
          <a:xfrm>
            <a:off x="6536991" y="6188640"/>
            <a:ext cx="1591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i="0" kern="1200">
                <a:solidFill>
                  <a:srgbClr val="212D65"/>
                </a:solidFill>
                <a:latin typeface="HelveticaNeueLT Std" panose="020B0604020202020204" pitchFamily="34" charset="77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schools.nyc.gov</a:t>
            </a: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96B866-0230-410F-DA5E-4115FAEF0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225994" y="6208518"/>
            <a:ext cx="0" cy="32149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ial media icons for Facebook, Instagram, Twitter, and YouTube">
            <a:extLst>
              <a:ext uri="{FF2B5EF4-FFF2-40B4-BE49-F238E27FC236}">
                <a16:creationId xmlns:a16="http://schemas.microsoft.com/office/drawing/2014/main" id="{AC50ACDD-A29D-3346-B8F5-46F9D73A27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1650" y="6244947"/>
            <a:ext cx="1118840" cy="248631"/>
          </a:xfrm>
          <a:prstGeom prst="rect">
            <a:avLst/>
          </a:prstGeom>
        </p:spPr>
      </p:pic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CD1B0046-89D8-5BFC-B729-12CBCCCB64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4437357"/>
            <a:ext cx="5698792" cy="1082537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Sample chapter description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88BEE54F-7342-B4D0-FC15-D904177BB78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27574" y="902413"/>
            <a:ext cx="4520355" cy="4522787"/>
          </a:xfrm>
          <a:prstGeom prst="ellipse">
            <a:avLst/>
          </a:prstGeom>
          <a:solidFill>
            <a:srgbClr val="B8D1ED"/>
          </a:solidFill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Insert photo by clicking on icon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FB4F0D-9260-FE0B-8DC2-E1B339089D78}"/>
              </a:ext>
            </a:extLst>
          </p:cNvPr>
          <p:cNvCxnSpPr>
            <a:cxnSpLocks/>
          </p:cNvCxnSpPr>
          <p:nvPr userDrawn="1"/>
        </p:nvCxnSpPr>
        <p:spPr>
          <a:xfrm>
            <a:off x="838200" y="2525743"/>
            <a:ext cx="5698791" cy="0"/>
          </a:xfrm>
          <a:prstGeom prst="line">
            <a:avLst/>
          </a:prstGeom>
          <a:ln w="12700">
            <a:solidFill>
              <a:srgbClr val="789C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N Y C Public Schools Logo">
            <a:extLst>
              <a:ext uri="{FF2B5EF4-FFF2-40B4-BE49-F238E27FC236}">
                <a16:creationId xmlns:a16="http://schemas.microsoft.com/office/drawing/2014/main" id="{E340B99F-2969-5ED7-CCEE-A847FBF866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9417" y="6028330"/>
            <a:ext cx="1996655" cy="52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09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2195F1-F743-FAE2-F30D-57D9811F88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2D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>
              <a:solidFill>
                <a:srgbClr val="00336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08C1BE-C665-E1BD-64B0-73BD94446A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2082"/>
            <a:ext cx="10515593" cy="767936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Comparison Statistic Title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D396C-7356-E73A-F28F-58A26A4D6B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2970AF-A291-5743-8E35-23BDFBD6F8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FA42748-D897-90FA-E68E-B2BD31E4AF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2969" y="2173657"/>
            <a:ext cx="4678017" cy="1155953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9000" b="1" spc="-150">
                <a:solidFill>
                  <a:srgbClr val="789CD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123,456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7978CFA1-7B95-ECD8-939E-045FD27AD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472881"/>
            <a:ext cx="4678017" cy="346266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Sample Chapter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438D01-569D-5A2A-4FF2-19A269A11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807148" y="6208518"/>
            <a:ext cx="0" cy="321491"/>
          </a:xfrm>
          <a:prstGeom prst="line">
            <a:avLst/>
          </a:prstGeom>
          <a:ln w="9525">
            <a:solidFill>
              <a:srgbClr val="789C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706C4D2-1351-8BA1-CB94-519FFB7B4B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56518" y="6188640"/>
            <a:ext cx="126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/</a:t>
            </a:r>
            <a:r>
              <a:rPr lang="en-US" err="1"/>
              <a:t>nycschools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C91B77A-B720-61FF-0FA3-71F5AEA77D6C}"/>
              </a:ext>
            </a:extLst>
          </p:cNvPr>
          <p:cNvSpPr txBox="1">
            <a:spLocks/>
          </p:cNvSpPr>
          <p:nvPr userDrawn="1"/>
        </p:nvSpPr>
        <p:spPr>
          <a:xfrm>
            <a:off x="6536991" y="6188640"/>
            <a:ext cx="1591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i="0" kern="1200">
                <a:solidFill>
                  <a:srgbClr val="212D65"/>
                </a:solidFill>
                <a:latin typeface="HelveticaNeueLT Std" panose="020B0604020202020204" pitchFamily="34" charset="77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schools.nyc.gov</a:t>
            </a: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96B866-0230-410F-DA5E-4115FAEF0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225994" y="6208518"/>
            <a:ext cx="0" cy="32149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ial media icons for Facebook, Instagram, Twitter, and YouTube">
            <a:extLst>
              <a:ext uri="{FF2B5EF4-FFF2-40B4-BE49-F238E27FC236}">
                <a16:creationId xmlns:a16="http://schemas.microsoft.com/office/drawing/2014/main" id="{AC50ACDD-A29D-3346-B8F5-46F9D73A27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1650" y="6244947"/>
            <a:ext cx="1118840" cy="248631"/>
          </a:xfrm>
          <a:prstGeom prst="rect">
            <a:avLst/>
          </a:prstGeom>
        </p:spPr>
      </p:pic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CD1B0046-89D8-5BFC-B729-12CBCCCB64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3888516"/>
            <a:ext cx="4678017" cy="1082537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Sample chapter description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2EBF9428-560D-38BB-81D4-61D829674E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67361" y="2173657"/>
            <a:ext cx="4678017" cy="1155953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9000" b="1" spc="-150">
                <a:solidFill>
                  <a:srgbClr val="789CD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123,456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624B656-7AC9-9847-A3DD-2403363E35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52592" y="3472881"/>
            <a:ext cx="4678017" cy="346266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Sample Chapter 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85D13107-7A0E-D4A6-3E96-65C2898481F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52592" y="3888516"/>
            <a:ext cx="4678017" cy="1082537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Sample chapter description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C473218-6C30-7F63-6FF1-553736B91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73047"/>
            <a:ext cx="0" cy="3730188"/>
          </a:xfrm>
          <a:prstGeom prst="line">
            <a:avLst/>
          </a:prstGeom>
          <a:ln w="9525">
            <a:solidFill>
              <a:srgbClr val="789C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N Y C Public Schools Logo">
            <a:extLst>
              <a:ext uri="{FF2B5EF4-FFF2-40B4-BE49-F238E27FC236}">
                <a16:creationId xmlns:a16="http://schemas.microsoft.com/office/drawing/2014/main" id="{8E9ABC69-02C9-58B3-B06C-66F3EC5539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9417" y="6028330"/>
            <a:ext cx="1996655" cy="52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74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946D6-841A-81D6-566A-835AABDD0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9C89EA-C956-96D7-1C02-64A8F8BE6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9975" y="6198579"/>
            <a:ext cx="463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212D65"/>
                </a:solidFill>
                <a:latin typeface="HelveticaNeueLT Std Med" panose="020B0604020202020204" pitchFamily="34" charset="77"/>
                <a:cs typeface="Arial Black" panose="020B0604020202020204" pitchFamily="34" charset="0"/>
              </a:defRPr>
            </a:lvl1pPr>
          </a:lstStyle>
          <a:p>
            <a:fld id="{7C2970AF-A291-5743-8E35-23BDFBD6F8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E37364F-12D4-D80D-21D5-C5994E290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59634" y="6188640"/>
            <a:ext cx="1212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rgbClr val="212D65"/>
                </a:solidFill>
                <a:latin typeface="HelveticaNeueLT Std" panose="020B0604020202020204" pitchFamily="34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/</a:t>
            </a:r>
            <a:r>
              <a:rPr lang="en-US" err="1"/>
              <a:t>nycschools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34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C46F7B7-4159-8108-DD5D-AF711FA04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9975" y="6198579"/>
            <a:ext cx="463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212D65"/>
                </a:solidFill>
                <a:latin typeface="HelveticaNeueLT Std Med" panose="020B0604020202020204" pitchFamily="34" charset="77"/>
                <a:cs typeface="Arial Black" panose="020B0604020202020204" pitchFamily="34" charset="0"/>
              </a:defRPr>
            </a:lvl1pPr>
          </a:lstStyle>
          <a:p>
            <a:fld id="{7C2970AF-A291-5743-8E35-23BDFBD6F8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409FE7B-85B0-B615-44F9-83FE97DFA2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59634" y="6188640"/>
            <a:ext cx="1212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rgbClr val="212D65"/>
                </a:solidFill>
                <a:latin typeface="HelveticaNeueLT Std" panose="020B0604020202020204" pitchFamily="34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/</a:t>
            </a:r>
            <a:r>
              <a:rPr lang="en-US" err="1"/>
              <a:t>nycschools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17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>
            <a:extLst>
              <a:ext uri="{FF2B5EF4-FFF2-40B4-BE49-F238E27FC236}">
                <a16:creationId xmlns:a16="http://schemas.microsoft.com/office/drawing/2014/main" id="{151BD49F-918B-CF4B-66F8-2966036C60F8}"/>
              </a:ext>
            </a:extLst>
          </p:cNvPr>
          <p:cNvSpPr/>
          <p:nvPr userDrawn="1"/>
        </p:nvSpPr>
        <p:spPr>
          <a:xfrm>
            <a:off x="0" y="0"/>
            <a:ext cx="4772024" cy="6858000"/>
          </a:xfrm>
          <a:prstGeom prst="round1Rect">
            <a:avLst>
              <a:gd name="adj" fmla="val 50000"/>
            </a:avLst>
          </a:prstGeom>
          <a:solidFill>
            <a:srgbClr val="212D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B2F409-926A-F28A-83F8-DC2261511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470136"/>
            <a:ext cx="3344586" cy="2077278"/>
          </a:xfrm>
        </p:spPr>
        <p:txBody>
          <a:bodyPr anchor="b">
            <a:noAutofit/>
          </a:bodyPr>
          <a:lstStyle>
            <a:lvl1pPr>
              <a:defRPr sz="4400" spc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71CD7-B4C2-487D-D10A-8D53413A6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21904"/>
            <a:ext cx="6172200" cy="453914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17DE4-AAEA-F438-195C-49428A17B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3657601"/>
            <a:ext cx="3344586" cy="221138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DBBF395-0A8E-50F9-2514-840FA391A1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9975" y="6198579"/>
            <a:ext cx="463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003365"/>
                </a:solidFill>
                <a:latin typeface="HelveticaNeueLT Std Med" panose="020B0604020202020204" pitchFamily="34" charset="77"/>
                <a:cs typeface="Arial Black" panose="020B0604020202020204" pitchFamily="34" charset="0"/>
              </a:defRPr>
            </a:lvl1pPr>
          </a:lstStyle>
          <a:p>
            <a:fld id="{7C2970AF-A291-5743-8E35-23BDFBD6F8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3600FB8-4008-0838-6E8B-C15C2659177A}"/>
              </a:ext>
            </a:extLst>
          </p:cNvPr>
          <p:cNvCxnSpPr>
            <a:cxnSpLocks/>
          </p:cNvCxnSpPr>
          <p:nvPr userDrawn="1"/>
        </p:nvCxnSpPr>
        <p:spPr>
          <a:xfrm>
            <a:off x="10807148" y="6208518"/>
            <a:ext cx="0" cy="321491"/>
          </a:xfrm>
          <a:prstGeom prst="line">
            <a:avLst/>
          </a:prstGeom>
          <a:ln w="9525">
            <a:solidFill>
              <a:srgbClr val="003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002FE75-2870-DD7F-5C9E-DAE2D93A1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15293" y="6188640"/>
            <a:ext cx="126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rgbClr val="212D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/</a:t>
            </a:r>
            <a:r>
              <a:rPr lang="en-US" err="1"/>
              <a:t>nycschools</a:t>
            </a:r>
            <a:endParaRPr lang="en-US"/>
          </a:p>
        </p:txBody>
      </p:sp>
      <p:pic>
        <p:nvPicPr>
          <p:cNvPr id="9" name="Picture 8" descr="Social media icons for Facebook, Instagram, Twitter, and YouTube">
            <a:extLst>
              <a:ext uri="{FF2B5EF4-FFF2-40B4-BE49-F238E27FC236}">
                <a16:creationId xmlns:a16="http://schemas.microsoft.com/office/drawing/2014/main" id="{34A0EB13-B001-E12F-3634-DA9CBEA9BB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0239" y="6237815"/>
            <a:ext cx="1183029" cy="262895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7AA6A73-9B26-E2C3-CECF-211DA3F1C098}"/>
              </a:ext>
            </a:extLst>
          </p:cNvPr>
          <p:cNvSpPr txBox="1">
            <a:spLocks/>
          </p:cNvSpPr>
          <p:nvPr userDrawn="1"/>
        </p:nvSpPr>
        <p:spPr>
          <a:xfrm>
            <a:off x="6548866" y="6188640"/>
            <a:ext cx="1591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i="0" kern="1200">
                <a:solidFill>
                  <a:srgbClr val="212D65"/>
                </a:solidFill>
                <a:latin typeface="HelveticaNeueLT Std" panose="020B0604020202020204" pitchFamily="34" charset="77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>
                <a:solidFill>
                  <a:srgbClr val="212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schools.nyc.gov</a:t>
            </a:r>
            <a:endParaRPr lang="en-US">
              <a:solidFill>
                <a:srgbClr val="212D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84ADDA-BA7A-816C-68A3-ED3CF9679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237869" y="6208518"/>
            <a:ext cx="0" cy="321491"/>
          </a:xfrm>
          <a:prstGeom prst="line">
            <a:avLst/>
          </a:prstGeom>
          <a:ln w="9525">
            <a:solidFill>
              <a:srgbClr val="003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N Y C Public Schools Logo">
            <a:extLst>
              <a:ext uri="{FF2B5EF4-FFF2-40B4-BE49-F238E27FC236}">
                <a16:creationId xmlns:a16="http://schemas.microsoft.com/office/drawing/2014/main" id="{880826EE-C59A-FB9A-7E88-77A84570FB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9417" y="6028330"/>
            <a:ext cx="1996655" cy="52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62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14">
            <a:extLst>
              <a:ext uri="{FF2B5EF4-FFF2-40B4-BE49-F238E27FC236}">
                <a16:creationId xmlns:a16="http://schemas.microsoft.com/office/drawing/2014/main" id="{7A67C121-A5F2-77FC-BD7F-2BB0FA41B544}"/>
              </a:ext>
            </a:extLst>
          </p:cNvPr>
          <p:cNvSpPr/>
          <p:nvPr userDrawn="1"/>
        </p:nvSpPr>
        <p:spPr>
          <a:xfrm>
            <a:off x="0" y="0"/>
            <a:ext cx="4772024" cy="6858000"/>
          </a:xfrm>
          <a:prstGeom prst="round1Rect">
            <a:avLst>
              <a:gd name="adj" fmla="val 50000"/>
            </a:avLst>
          </a:prstGeom>
          <a:solidFill>
            <a:srgbClr val="212D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D1A8C0-D749-5D7B-FFAF-819CACC0A7A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 algn="r">
              <a:buNone/>
              <a:defRPr sz="3200">
                <a:solidFill>
                  <a:srgbClr val="F2631C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icon to insert photo </a:t>
            </a:r>
          </a:p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and move to back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058D359-253C-9D6D-796B-8887FB3CE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470136"/>
            <a:ext cx="3344586" cy="2077278"/>
          </a:xfrm>
        </p:spPr>
        <p:txBody>
          <a:bodyPr anchor="b">
            <a:noAutofit/>
          </a:bodyPr>
          <a:lstStyle>
            <a:lvl1pPr>
              <a:defRPr sz="4400" spc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FB27EA3-E429-427A-3EC7-9926FF373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3657601"/>
            <a:ext cx="3344586" cy="221138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N Y C Public Schools Logo">
            <a:extLst>
              <a:ext uri="{FF2B5EF4-FFF2-40B4-BE49-F238E27FC236}">
                <a16:creationId xmlns:a16="http://schemas.microsoft.com/office/drawing/2014/main" id="{6E989209-C5F4-59C2-554F-A6DD4A9AF9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9417" y="6028330"/>
            <a:ext cx="1996655" cy="52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31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CAE51B-FC10-ABED-6A93-404CFD10F23F}"/>
              </a:ext>
            </a:extLst>
          </p:cNvPr>
          <p:cNvSpPr/>
          <p:nvPr userDrawn="1"/>
        </p:nvSpPr>
        <p:spPr>
          <a:xfrm>
            <a:off x="0" y="0"/>
            <a:ext cx="12192000" cy="4532243"/>
          </a:xfrm>
          <a:prstGeom prst="rect">
            <a:avLst/>
          </a:prstGeom>
          <a:solidFill>
            <a:srgbClr val="212D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0059486-4252-54D7-6866-2FF5F825B7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74868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your thank you!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0C54B162-586E-810B-4973-30A74B8566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2519201"/>
            <a:ext cx="10515539" cy="726746"/>
          </a:xfrm>
        </p:spPr>
        <p:txBody>
          <a:bodyPr anchor="ctr">
            <a:normAutofit/>
          </a:bodyPr>
          <a:lstStyle>
            <a:lvl1pPr algn="ctr">
              <a:defRPr sz="2800" b="1">
                <a:solidFill>
                  <a:srgbClr val="B8D1ED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add your email or </a:t>
            </a:r>
            <a:r>
              <a:rPr lang="en-US" err="1"/>
              <a:t>url</a:t>
            </a:r>
            <a:r>
              <a:rPr lang="en-US"/>
              <a:t> if needed.</a:t>
            </a:r>
          </a:p>
        </p:txBody>
      </p:sp>
      <p:pic>
        <p:nvPicPr>
          <p:cNvPr id="2" name="Picture 1" descr="N Y C Public Schools Logo">
            <a:extLst>
              <a:ext uri="{FF2B5EF4-FFF2-40B4-BE49-F238E27FC236}">
                <a16:creationId xmlns:a16="http://schemas.microsoft.com/office/drawing/2014/main" id="{26BA01C2-811D-933F-2EC8-422267C3A8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0822" y="5308094"/>
            <a:ext cx="2850291" cy="75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04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896" y="0"/>
            <a:ext cx="11127128" cy="881744"/>
          </a:xfrm>
        </p:spPr>
        <p:txBody>
          <a:bodyPr tIns="91440" bIns="0">
            <a:normAutofit/>
          </a:bodyPr>
          <a:lstStyle>
            <a:lvl1pPr>
              <a:defRPr sz="3200" b="1" i="0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C148EBF-3910-1E4F-94F9-8F6DC5C88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96" y="1513114"/>
            <a:ext cx="10764961" cy="4674734"/>
          </a:xfrm>
        </p:spPr>
        <p:txBody>
          <a:bodyPr/>
          <a:lstStyle>
            <a:lvl1pPr marL="411480" indent="-411480">
              <a:lnSpc>
                <a:spcPct val="100000"/>
              </a:lnSpc>
              <a:spcAft>
                <a:spcPts val="600"/>
              </a:spcAft>
              <a:buClr>
                <a:srgbClr val="002F65"/>
              </a:buClr>
              <a:buSzPct val="80000"/>
              <a:buFont typeface="System Font Regular"/>
              <a:buChar char="✓"/>
              <a:defRPr>
                <a:solidFill>
                  <a:srgbClr val="002F65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buClr>
                <a:srgbClr val="002F65"/>
              </a:buClr>
              <a:defRPr>
                <a:solidFill>
                  <a:srgbClr val="002F65"/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rgbClr val="002F65"/>
              </a:buClr>
              <a:defRPr>
                <a:solidFill>
                  <a:srgbClr val="002F65"/>
                </a:solidFill>
              </a:defRPr>
            </a:lvl3pPr>
            <a:lvl4pPr>
              <a:lnSpc>
                <a:spcPct val="100000"/>
              </a:lnSpc>
              <a:spcAft>
                <a:spcPts val="600"/>
              </a:spcAft>
              <a:buClr>
                <a:srgbClr val="002F65"/>
              </a:buClr>
              <a:defRPr>
                <a:solidFill>
                  <a:srgbClr val="002F65"/>
                </a:solidFill>
              </a:defRPr>
            </a:lvl4pPr>
            <a:lvl5pPr>
              <a:lnSpc>
                <a:spcPct val="100000"/>
              </a:lnSpc>
              <a:spcAft>
                <a:spcPts val="600"/>
              </a:spcAft>
              <a:buClr>
                <a:srgbClr val="002F65"/>
              </a:buClr>
              <a:defRPr>
                <a:solidFill>
                  <a:srgbClr val="002F6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781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03DCBA5-1E2E-6200-7D79-A44C605B6AFC}"/>
              </a:ext>
            </a:extLst>
          </p:cNvPr>
          <p:cNvCxnSpPr>
            <a:cxnSpLocks/>
          </p:cNvCxnSpPr>
          <p:nvPr userDrawn="1"/>
        </p:nvCxnSpPr>
        <p:spPr>
          <a:xfrm>
            <a:off x="714968" y="4425929"/>
            <a:ext cx="6131188" cy="0"/>
          </a:xfrm>
          <a:prstGeom prst="line">
            <a:avLst/>
          </a:prstGeom>
          <a:ln w="12700">
            <a:solidFill>
              <a:srgbClr val="212D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8">
            <a:extLst>
              <a:ext uri="{FF2B5EF4-FFF2-40B4-BE49-F238E27FC236}">
                <a16:creationId xmlns:a16="http://schemas.microsoft.com/office/drawing/2014/main" id="{21931399-C4D2-B5F9-E5BB-730D1F7CB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968" y="1830833"/>
            <a:ext cx="5716276" cy="2509247"/>
          </a:xfrm>
        </p:spPr>
        <p:txBody>
          <a:bodyPr>
            <a:noAutofit/>
          </a:bodyPr>
          <a:lstStyle>
            <a:lvl1pPr>
              <a:defRPr sz="7200">
                <a:solidFill>
                  <a:srgbClr val="212D65"/>
                </a:solidFill>
              </a:defRPr>
            </a:lvl1pPr>
          </a:lstStyle>
          <a:p>
            <a:r>
              <a:rPr lang="en-US"/>
              <a:t>Click To Add Text Here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C63E43A-4C5B-AAC5-E990-41FC38AEB2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616" y="4567254"/>
            <a:ext cx="5617628" cy="402227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212D65"/>
                </a:solidFill>
              </a:defRPr>
            </a:lvl1pPr>
          </a:lstStyle>
          <a:p>
            <a:pPr lvl="0"/>
            <a:r>
              <a:rPr lang="en-US" b="1"/>
              <a:t>Click To Add Date Here</a:t>
            </a:r>
            <a:endParaRPr lang="en-US"/>
          </a:p>
        </p:txBody>
      </p:sp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27B8B9E1-00F9-74B7-44B8-EE82D2B30C0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85588" y="690574"/>
            <a:ext cx="5206412" cy="4965104"/>
          </a:xfrm>
          <a:custGeom>
            <a:avLst/>
            <a:gdLst>
              <a:gd name="connsiteX0" fmla="*/ 2603206 w 5206412"/>
              <a:gd name="connsiteY0" fmla="*/ 0 h 4965104"/>
              <a:gd name="connsiteX1" fmla="*/ 5206412 w 5206412"/>
              <a:gd name="connsiteY1" fmla="*/ 0 h 4965104"/>
              <a:gd name="connsiteX2" fmla="*/ 5206412 w 5206412"/>
              <a:gd name="connsiteY2" fmla="*/ 4965103 h 4965104"/>
              <a:gd name="connsiteX3" fmla="*/ 2603206 w 5206412"/>
              <a:gd name="connsiteY3" fmla="*/ 4965104 h 4965104"/>
              <a:gd name="connsiteX4" fmla="*/ 0 w 5206412"/>
              <a:gd name="connsiteY4" fmla="*/ 2482552 h 4965104"/>
              <a:gd name="connsiteX5" fmla="*/ 2603206 w 5206412"/>
              <a:gd name="connsiteY5" fmla="*/ 0 h 496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6412" h="4965104">
                <a:moveTo>
                  <a:pt x="2603206" y="0"/>
                </a:moveTo>
                <a:lnTo>
                  <a:pt x="5206412" y="0"/>
                </a:lnTo>
                <a:lnTo>
                  <a:pt x="5206412" y="4965103"/>
                </a:lnTo>
                <a:lnTo>
                  <a:pt x="2603206" y="4965104"/>
                </a:lnTo>
                <a:cubicBezTo>
                  <a:pt x="1165495" y="4965104"/>
                  <a:pt x="0" y="3853628"/>
                  <a:pt x="0" y="2482552"/>
                </a:cubicBezTo>
                <a:cubicBezTo>
                  <a:pt x="0" y="1111476"/>
                  <a:pt x="1165495" y="0"/>
                  <a:pt x="26032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None/>
              <a:defRPr sz="1200">
                <a:solidFill>
                  <a:srgbClr val="212D65"/>
                </a:solidFill>
              </a:defRPr>
            </a:lvl1pPr>
          </a:lstStyle>
          <a:p>
            <a:r>
              <a:rPr lang="en-US"/>
              <a:t>Insert photo by clicking on icon</a:t>
            </a:r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6DDB0ECA-9472-7204-6A47-E5E230C989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0284781" y="6188640"/>
            <a:ext cx="1267803" cy="365125"/>
          </a:xfrm>
        </p:spPr>
        <p:txBody>
          <a:bodyPr/>
          <a:lstStyle/>
          <a:p>
            <a:r>
              <a:rPr lang="en-US"/>
              <a:t>/</a:t>
            </a:r>
            <a:r>
              <a:rPr lang="en-US" err="1"/>
              <a:t>nycschools</a:t>
            </a:r>
            <a:endParaRPr lang="en-US"/>
          </a:p>
        </p:txBody>
      </p:sp>
      <p:pic>
        <p:nvPicPr>
          <p:cNvPr id="7" name="Picture 6" descr="Social media icons for Facebook, Instagram, Twitter, and YouTube">
            <a:extLst>
              <a:ext uri="{FF2B5EF4-FFF2-40B4-BE49-F238E27FC236}">
                <a16:creationId xmlns:a16="http://schemas.microsoft.com/office/drawing/2014/main" id="{AC7004E4-2E24-4F81-B6B5-BF78A18AFB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502" y="6237815"/>
            <a:ext cx="1183029" cy="262895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A8550E6-FED6-39A8-9510-BD89D66332E6}"/>
              </a:ext>
            </a:extLst>
          </p:cNvPr>
          <p:cNvSpPr txBox="1">
            <a:spLocks/>
          </p:cNvSpPr>
          <p:nvPr userDrawn="1"/>
        </p:nvSpPr>
        <p:spPr>
          <a:xfrm>
            <a:off x="7365254" y="6188640"/>
            <a:ext cx="1591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i="0" kern="1200">
                <a:solidFill>
                  <a:srgbClr val="212D65"/>
                </a:solidFill>
                <a:latin typeface="HelveticaNeueLT Std" panose="020B0604020202020204" pitchFamily="34" charset="77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>
                <a:solidFill>
                  <a:srgbClr val="212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schools.nyc.gov</a:t>
            </a:r>
            <a:endParaRPr lang="en-US">
              <a:solidFill>
                <a:srgbClr val="212D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B0B87C-ED1F-E41D-309B-49435347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54257" y="6208518"/>
            <a:ext cx="0" cy="321491"/>
          </a:xfrm>
          <a:prstGeom prst="line">
            <a:avLst/>
          </a:prstGeom>
          <a:ln w="9525">
            <a:solidFill>
              <a:srgbClr val="003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N Y C Public Schools Logo">
            <a:extLst>
              <a:ext uri="{FF2B5EF4-FFF2-40B4-BE49-F238E27FC236}">
                <a16:creationId xmlns:a16="http://schemas.microsoft.com/office/drawing/2014/main" id="{F0294CC7-ABE8-2E05-E1E9-09D41D615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1518" y="6138405"/>
            <a:ext cx="1754512" cy="46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3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79A06A5-1698-FFB4-75EA-BDF56FF202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2D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>
              <a:solidFill>
                <a:srgbClr val="00336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8DA139-62F8-40D2-A978-8A0F4079D1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616" y="1724032"/>
            <a:ext cx="4467685" cy="2238418"/>
          </a:xfrm>
        </p:spPr>
        <p:txBody>
          <a:bodyPr anchor="b"/>
          <a:lstStyle>
            <a:lvl1pPr algn="l">
              <a:defRPr sz="6000">
                <a:solidFill>
                  <a:srgbClr val="B8D1ED"/>
                </a:solidFill>
              </a:defRPr>
            </a:lvl1pPr>
          </a:lstStyle>
          <a:p>
            <a:r>
              <a:rPr lang="en-US"/>
              <a:t>Header 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AB7DB3-A3ED-815A-416F-9F674F56AA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616" y="4329187"/>
            <a:ext cx="4467685" cy="153028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Subheader</a:t>
            </a:r>
            <a:r>
              <a:rPr lang="en-US"/>
              <a:t>/date goes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7005B4-5508-9936-C6B4-C69E2AE24D50}"/>
              </a:ext>
            </a:extLst>
          </p:cNvPr>
          <p:cNvCxnSpPr>
            <a:cxnSpLocks/>
          </p:cNvCxnSpPr>
          <p:nvPr userDrawn="1"/>
        </p:nvCxnSpPr>
        <p:spPr>
          <a:xfrm>
            <a:off x="779511" y="4145822"/>
            <a:ext cx="5054284" cy="0"/>
          </a:xfrm>
          <a:prstGeom prst="line">
            <a:avLst/>
          </a:prstGeom>
          <a:ln w="12700">
            <a:solidFill>
              <a:srgbClr val="789C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A7C8D137-1043-EE33-F5CF-D0AF574B619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33795" y="593724"/>
            <a:ext cx="5751454" cy="62642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Insert photo here</a:t>
            </a:r>
          </a:p>
        </p:txBody>
      </p:sp>
      <p:pic>
        <p:nvPicPr>
          <p:cNvPr id="5" name="Picture 4" descr="N Y C Public Schools Logo">
            <a:extLst>
              <a:ext uri="{FF2B5EF4-FFF2-40B4-BE49-F238E27FC236}">
                <a16:creationId xmlns:a16="http://schemas.microsoft.com/office/drawing/2014/main" id="{4F746E3A-BC14-3A15-CFB0-0BDF7C9AB0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616" y="593724"/>
            <a:ext cx="2478224" cy="65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5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E2B34-9738-11B3-5CFE-4AC014E19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31858-46E6-0143-9B54-2BF0B0814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CDFD877-8039-05CD-7B66-3CF58881ED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52758" y="6188640"/>
            <a:ext cx="1295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rgbClr val="212D65"/>
                </a:solidFill>
                <a:latin typeface="HelveticaNeueLT Std" panose="020B0604020202020204" pitchFamily="34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/</a:t>
            </a:r>
            <a:r>
              <a:rPr lang="en-US" err="1"/>
              <a:t>nycschools</a:t>
            </a: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5ECC6FA-D887-1E2F-3FDE-D9E5DF920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9975" y="6198579"/>
            <a:ext cx="463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212D65"/>
                </a:solidFill>
                <a:latin typeface="HelveticaNeueLT Std Med" panose="020B0604020202020204" pitchFamily="34" charset="77"/>
                <a:cs typeface="Arial Black" panose="020B0604020202020204" pitchFamily="34" charset="0"/>
              </a:defRPr>
            </a:lvl1pPr>
          </a:lstStyle>
          <a:p>
            <a:fld id="{7C2970AF-A291-5743-8E35-23BDFBD6F8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7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2195F1-F743-FAE2-F30D-57D9811F88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2D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>
              <a:solidFill>
                <a:srgbClr val="00336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08C1BE-C665-E1BD-64B0-73BD94446A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2082"/>
            <a:ext cx="6619476" cy="730976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Table of Contents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D396C-7356-E73A-F28F-58A26A4D6B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2970AF-A291-5743-8E35-23BDFBD6F8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FA42748-D897-90FA-E68E-B2BD31E4AF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2969" y="2045889"/>
            <a:ext cx="662604" cy="732943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5000" b="1">
                <a:solidFill>
                  <a:srgbClr val="789CD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7978CFA1-7B95-ECD8-939E-045FD27AD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15573" y="2151010"/>
            <a:ext cx="4137082" cy="346266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Sample Chapter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438D01-569D-5A2A-4FF2-19A269A11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807148" y="6208518"/>
            <a:ext cx="0" cy="321491"/>
          </a:xfrm>
          <a:prstGeom prst="line">
            <a:avLst/>
          </a:prstGeom>
          <a:ln w="9525">
            <a:solidFill>
              <a:srgbClr val="789C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706C4D2-1351-8BA1-CB94-519FFB7B4B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56518" y="6188640"/>
            <a:ext cx="126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/</a:t>
            </a:r>
            <a:r>
              <a:rPr lang="en-US" err="1"/>
              <a:t>nycschools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C91B77A-B720-61FF-0FA3-71F5AEA77D6C}"/>
              </a:ext>
            </a:extLst>
          </p:cNvPr>
          <p:cNvSpPr txBox="1">
            <a:spLocks/>
          </p:cNvSpPr>
          <p:nvPr userDrawn="1"/>
        </p:nvSpPr>
        <p:spPr>
          <a:xfrm>
            <a:off x="6536991" y="6188640"/>
            <a:ext cx="1591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i="0" kern="1200">
                <a:solidFill>
                  <a:srgbClr val="212D65"/>
                </a:solidFill>
                <a:latin typeface="HelveticaNeueLT Std" panose="020B0604020202020204" pitchFamily="34" charset="77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schools.nyc.gov</a:t>
            </a: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96B866-0230-410F-DA5E-4115FAEF0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225994" y="6208518"/>
            <a:ext cx="0" cy="32149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ial media icons for Facebook, Instagram, Twitter, and YouTube">
            <a:extLst>
              <a:ext uri="{FF2B5EF4-FFF2-40B4-BE49-F238E27FC236}">
                <a16:creationId xmlns:a16="http://schemas.microsoft.com/office/drawing/2014/main" id="{AC50ACDD-A29D-3346-B8F5-46F9D73A27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1650" y="6244947"/>
            <a:ext cx="1118840" cy="248631"/>
          </a:xfrm>
          <a:prstGeom prst="rect">
            <a:avLst/>
          </a:prstGeom>
        </p:spPr>
      </p:pic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CD1B0046-89D8-5BFC-B729-12CBCCCB64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15573" y="2566645"/>
            <a:ext cx="4137082" cy="1082537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Sample chapter description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A859CE3-CAA5-7392-1407-2811C60E01D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53125" y="2045889"/>
            <a:ext cx="662604" cy="732943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5000" b="1">
                <a:solidFill>
                  <a:srgbClr val="789CD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A691F619-286C-BA19-34B3-B248511E2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15729" y="2151010"/>
            <a:ext cx="4137082" cy="346266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Sample Chapter Title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1D6BA53-7B95-2168-754E-17488ABDA42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15729" y="2566645"/>
            <a:ext cx="4137082" cy="1082537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Sample chapter description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1751335-44A2-BFB7-A60D-D5AA3EF5AB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969" y="3779687"/>
            <a:ext cx="662604" cy="732943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5000" b="1">
                <a:solidFill>
                  <a:srgbClr val="789CD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4BBDA4D4-3C1A-7C1B-61FB-C9D0E82659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15573" y="3884808"/>
            <a:ext cx="4137082" cy="346266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Sample Chapter Title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034E8B0A-0365-2B17-5304-F1E7915C87A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15573" y="4300443"/>
            <a:ext cx="4137082" cy="1082537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Sample chapter description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B6A1B2BA-109B-2679-BB95-9E8FB685F2A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53125" y="3779687"/>
            <a:ext cx="662604" cy="732943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5000" b="1">
                <a:solidFill>
                  <a:srgbClr val="789CD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72ACBE7F-1F9C-AFCE-8C16-2F697A205AF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15729" y="3884808"/>
            <a:ext cx="4137082" cy="346266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Sample Chapter Title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39057F1E-8FEE-8C86-E0E7-20991CC8E26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15729" y="4300443"/>
            <a:ext cx="4137082" cy="1082537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Sample chapter description</a:t>
            </a:r>
          </a:p>
        </p:txBody>
      </p:sp>
      <p:pic>
        <p:nvPicPr>
          <p:cNvPr id="3" name="Picture 2" descr="N Y C Public Schools Logo">
            <a:extLst>
              <a:ext uri="{FF2B5EF4-FFF2-40B4-BE49-F238E27FC236}">
                <a16:creationId xmlns:a16="http://schemas.microsoft.com/office/drawing/2014/main" id="{1B549407-74A7-AD70-195B-1EDA68511D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9417" y="6028330"/>
            <a:ext cx="1996655" cy="52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4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22448-B1C4-273A-FC78-82577C3AD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2E1979-C43D-2AEC-3C52-15DF197C1D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970AF-A291-5743-8E35-23BDFBD6F8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ADB98B-C079-9DB5-E388-D128917D4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/nycschools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0ECC77C-381E-0A8D-8858-3E39080EA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48680"/>
            <a:ext cx="10514011" cy="527187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400" b="1"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94AB7D6-A806-7BA8-4D25-CC91BCA48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54965"/>
            <a:ext cx="10514011" cy="35482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617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56C9E-D8D7-9C39-A388-4708AB363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DEDBA-AEB9-0447-E62A-DDF0F6284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48680"/>
            <a:ext cx="5034238" cy="527187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400" b="1"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664576-FE7E-763C-3A8A-EE6EE016A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454965"/>
            <a:ext cx="5034238" cy="35482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C7A3F7-44CB-0A67-D2E2-1250546A8E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7974" y="1848680"/>
            <a:ext cx="5037413" cy="527187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400" b="1"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0BD29A-C23D-320D-91F7-D720E00F8C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7974" y="2454965"/>
            <a:ext cx="5037413" cy="35482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B3CAF98-C5F0-8B7F-9F1B-EA7D6F1B752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65382"/>
            <a:ext cx="0" cy="4137853"/>
          </a:xfrm>
          <a:prstGeom prst="line">
            <a:avLst/>
          </a:prstGeom>
          <a:ln w="9525">
            <a:solidFill>
              <a:srgbClr val="789C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9EFDD96-1992-D388-3BE7-3B392DDA4C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500258" y="6188640"/>
            <a:ext cx="1247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rgbClr val="212D65"/>
                </a:solidFill>
                <a:latin typeface="HelveticaNeueLT Std" panose="020B0604020202020204" pitchFamily="34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/</a:t>
            </a:r>
            <a:r>
              <a:rPr lang="en-US" err="1"/>
              <a:t>nycschools</a:t>
            </a:r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F244E2E-9156-AAC5-C6BB-2477E5458A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89975" y="6198579"/>
            <a:ext cx="463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212D65"/>
                </a:solidFill>
                <a:latin typeface="HelveticaNeueLT Std Med" panose="020B0604020202020204" pitchFamily="34" charset="77"/>
                <a:cs typeface="Arial Black" panose="020B0604020202020204" pitchFamily="34" charset="0"/>
              </a:defRPr>
            </a:lvl1pPr>
          </a:lstStyle>
          <a:p>
            <a:fld id="{7C2970AF-A291-5743-8E35-23BDFBD6F8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0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56C9E-D8D7-9C39-A388-4708AB363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DEDBA-AEB9-0447-E62A-DDF0F6284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48680"/>
            <a:ext cx="3208752" cy="745433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400" b="1"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664576-FE7E-763C-3A8A-EE6EE016A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93503"/>
            <a:ext cx="3208752" cy="330973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B3CAF98-C5F0-8B7F-9F1B-EA7D6F1B752D}"/>
              </a:ext>
            </a:extLst>
          </p:cNvPr>
          <p:cNvCxnSpPr>
            <a:cxnSpLocks/>
          </p:cNvCxnSpPr>
          <p:nvPr userDrawn="1"/>
        </p:nvCxnSpPr>
        <p:spPr>
          <a:xfrm>
            <a:off x="4257260" y="1865382"/>
            <a:ext cx="0" cy="4137853"/>
          </a:xfrm>
          <a:prstGeom prst="line">
            <a:avLst/>
          </a:prstGeom>
          <a:ln w="9525">
            <a:solidFill>
              <a:srgbClr val="789C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9EFDD96-1992-D388-3BE7-3B392DDA4C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488384" y="6188640"/>
            <a:ext cx="1259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rgbClr val="212D65"/>
                </a:solidFill>
                <a:latin typeface="HelveticaNeueLT Std" panose="020B0604020202020204" pitchFamily="34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/</a:t>
            </a:r>
            <a:r>
              <a:rPr lang="en-US" err="1"/>
              <a:t>nycschools</a:t>
            </a:r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F244E2E-9156-AAC5-C6BB-2477E5458A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89975" y="6198579"/>
            <a:ext cx="463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212D65"/>
                </a:solidFill>
                <a:latin typeface="HelveticaNeueLT Std Med" panose="020B0604020202020204" pitchFamily="34" charset="77"/>
                <a:cs typeface="Arial Black" panose="020B0604020202020204" pitchFamily="34" charset="0"/>
              </a:defRPr>
            </a:lvl1pPr>
          </a:lstStyle>
          <a:p>
            <a:fld id="{7C2970AF-A291-5743-8E35-23BDFBD6F8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19D92CB-7A6B-9C75-3FEC-AAA8B7DDFF57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487449" y="1848680"/>
            <a:ext cx="3208752" cy="745433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400" b="1"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8E00D1E-C66F-C4D5-E094-DF753AF8233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87449" y="2693503"/>
            <a:ext cx="3208752" cy="330973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B0BFC94-F088-B91E-35BA-2F77CA169340}"/>
              </a:ext>
            </a:extLst>
          </p:cNvPr>
          <p:cNvCxnSpPr>
            <a:cxnSpLocks/>
          </p:cNvCxnSpPr>
          <p:nvPr userDrawn="1"/>
        </p:nvCxnSpPr>
        <p:spPr>
          <a:xfrm>
            <a:off x="7904922" y="1865382"/>
            <a:ext cx="0" cy="4137853"/>
          </a:xfrm>
          <a:prstGeom prst="line">
            <a:avLst/>
          </a:prstGeom>
          <a:ln w="9525">
            <a:solidFill>
              <a:srgbClr val="789C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A8E05B1-6E79-D81F-4AD7-787925B450B6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45049" y="1848680"/>
            <a:ext cx="3208752" cy="745433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400" b="1"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78B4371E-33ED-9F51-93C7-D97EB07116D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45049" y="2693503"/>
            <a:ext cx="3208752" cy="330973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250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EE5286C-A85B-4148-E54D-3FEC62BBA2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59634" y="6188640"/>
            <a:ext cx="1212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rgbClr val="212D65"/>
                </a:solidFill>
                <a:latin typeface="HelveticaNeueLT Std" panose="020B0604020202020204" pitchFamily="34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/</a:t>
            </a:r>
            <a:r>
              <a:rPr lang="en-US" err="1"/>
              <a:t>nycschools</a:t>
            </a: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9C89EA-C956-96D7-1C02-64A8F8BE6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9975" y="6198579"/>
            <a:ext cx="463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212D65"/>
                </a:solidFill>
                <a:latin typeface="HelveticaNeueLT Std Med" panose="020B0604020202020204" pitchFamily="34" charset="77"/>
                <a:cs typeface="Arial Black" panose="020B0604020202020204" pitchFamily="34" charset="0"/>
              </a:defRPr>
            </a:lvl1pPr>
          </a:lstStyle>
          <a:p>
            <a:fld id="{7C2970AF-A291-5743-8E35-23BDFBD6F8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947150C-4D25-1D88-65D2-F485B79550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4451" y="783949"/>
            <a:ext cx="5549348" cy="1505489"/>
          </a:xfrm>
        </p:spPr>
        <p:txBody>
          <a:bodyPr anchor="b">
            <a:normAutofit/>
          </a:bodyPr>
          <a:lstStyle>
            <a:lvl1pPr algn="l">
              <a:defRPr sz="5000"/>
            </a:lvl1pPr>
          </a:lstStyle>
          <a:p>
            <a:r>
              <a:rPr lang="en-US"/>
              <a:t>Speaker Name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7E68C3-83E3-8659-D96A-B2ADAAF6C3A8}"/>
              </a:ext>
            </a:extLst>
          </p:cNvPr>
          <p:cNvCxnSpPr>
            <a:cxnSpLocks/>
          </p:cNvCxnSpPr>
          <p:nvPr userDrawn="1"/>
        </p:nvCxnSpPr>
        <p:spPr>
          <a:xfrm>
            <a:off x="5297556" y="3220278"/>
            <a:ext cx="6056243" cy="0"/>
          </a:xfrm>
          <a:prstGeom prst="line">
            <a:avLst/>
          </a:prstGeom>
          <a:ln w="9525">
            <a:solidFill>
              <a:srgbClr val="789C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9B710E85-4127-E037-147B-EA406BB04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4451" y="3429000"/>
            <a:ext cx="5549348" cy="18288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details/bio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22BC88E-028D-4E99-C4E5-6AEEB893F2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3900" y="2289438"/>
            <a:ext cx="5549900" cy="7221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Speaker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4A4C2EF-4B80-9951-DFFC-2218F5A9F52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463138"/>
            <a:ext cx="5297488" cy="5297488"/>
          </a:xfrm>
          <a:prstGeom prst="flowChartDelay">
            <a:avLst/>
          </a:prstGeom>
          <a:solidFill>
            <a:srgbClr val="B8D1E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Insert photo by clicking icon</a:t>
            </a:r>
          </a:p>
        </p:txBody>
      </p:sp>
    </p:spTree>
    <p:extLst>
      <p:ext uri="{BB962C8B-B14F-4D97-AF65-F5344CB8AC3E}">
        <p14:creationId xmlns:p14="http://schemas.microsoft.com/office/powerpoint/2010/main" val="274209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9C89EA-C956-96D7-1C02-64A8F8BE6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9975" y="6198579"/>
            <a:ext cx="463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212D65"/>
                </a:solidFill>
                <a:latin typeface="HelveticaNeueLT Std Med" panose="020B0604020202020204" pitchFamily="34" charset="77"/>
                <a:cs typeface="Arial Black" panose="020B0604020202020204" pitchFamily="34" charset="0"/>
              </a:defRPr>
            </a:lvl1pPr>
          </a:lstStyle>
          <a:p>
            <a:fld id="{7C2970AF-A291-5743-8E35-23BDFBD6F8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947150C-4D25-1D88-65D2-F485B79550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5693" y="4148230"/>
            <a:ext cx="4809914" cy="465223"/>
          </a:xfrm>
        </p:spPr>
        <p:txBody>
          <a:bodyPr anchor="b">
            <a:normAutofit/>
          </a:bodyPr>
          <a:lstStyle>
            <a:lvl1pPr algn="ctr">
              <a:defRPr sz="2400" spc="0"/>
            </a:lvl1pPr>
          </a:lstStyle>
          <a:p>
            <a:r>
              <a:rPr lang="en-US"/>
              <a:t>Speaker Name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B710E85-4127-E037-147B-EA406BB04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5692" y="4979565"/>
            <a:ext cx="4809917" cy="10246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details/bio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6B93CF27-B229-1679-AB78-581CC5B90D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5692" y="4613453"/>
            <a:ext cx="4809915" cy="29292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Speaker Title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1B6F4773-B7B8-058B-4B73-9638687C35D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339013" y="654740"/>
            <a:ext cx="3319041" cy="332082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Insert photo by clicking on icon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B9EE94B3-DE84-BE26-BE4E-6E50465B2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43884" y="4613453"/>
            <a:ext cx="4809915" cy="29292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Speaker 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EF06640-8560-5F25-CAEC-73CB42A41E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43675" y="4148230"/>
            <a:ext cx="4810125" cy="465223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3365"/>
                </a:soli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7F896C8-143C-6512-873C-21357E5950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43675" y="4979566"/>
            <a:ext cx="4810125" cy="102366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en-US" sz="1200"/>
              <a:t>Speaker details/bio</a:t>
            </a:r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1B705B1-665E-76BE-342E-E82C9E9D3A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638857" y="654740"/>
            <a:ext cx="3319041" cy="332082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Insert photo by clicking on icon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F925165-0E9A-3627-30F8-8634A0355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783949"/>
            <a:ext cx="0" cy="5219286"/>
          </a:xfrm>
          <a:prstGeom prst="line">
            <a:avLst/>
          </a:prstGeom>
          <a:ln w="9525">
            <a:solidFill>
              <a:srgbClr val="789C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F731B88-251B-E898-D40B-0032994C9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59634" y="6188640"/>
            <a:ext cx="1212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rgbClr val="212D65"/>
                </a:solidFill>
                <a:latin typeface="HelveticaNeueLT Std" panose="020B0604020202020204" pitchFamily="34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/</a:t>
            </a:r>
            <a:r>
              <a:rPr lang="en-US" err="1"/>
              <a:t>nycschools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1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A8CC5E-5282-7145-32C8-7F22A766B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71496-48B4-A455-8322-2D34286A4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8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ABC44-273F-A2FD-60B0-93131DB3F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9975" y="6198579"/>
            <a:ext cx="463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212D65"/>
                </a:solidFill>
                <a:latin typeface="HelveticaNeueLT Std Med" panose="020B0604020202020204" pitchFamily="34" charset="77"/>
                <a:cs typeface="Arial Black" panose="020B0604020202020204" pitchFamily="34" charset="0"/>
              </a:defRPr>
            </a:lvl1pPr>
          </a:lstStyle>
          <a:p>
            <a:fld id="{7C2970AF-A291-5743-8E35-23BDFBD6F8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A52385D-FE00-FAF2-7D7F-B8058541DB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15293" y="6188640"/>
            <a:ext cx="126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rgbClr val="212D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/</a:t>
            </a:r>
            <a:r>
              <a:rPr lang="en-US" err="1"/>
              <a:t>nycschools</a:t>
            </a: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8830034-9F1A-9AA6-9927-BDD27993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819023" y="6208518"/>
            <a:ext cx="0" cy="321491"/>
          </a:xfrm>
          <a:prstGeom prst="line">
            <a:avLst/>
          </a:prstGeom>
          <a:ln w="9525">
            <a:solidFill>
              <a:srgbClr val="003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ocial media icons for Facebook, Instagram, Twitter, and YouTube">
            <a:extLst>
              <a:ext uri="{FF2B5EF4-FFF2-40B4-BE49-F238E27FC236}">
                <a16:creationId xmlns:a16="http://schemas.microsoft.com/office/drawing/2014/main" id="{713324D0-4FBC-B42C-F4F0-E608EECBA342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8380239" y="6237815"/>
            <a:ext cx="1183029" cy="262895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07F363D-22AE-B519-B888-F1A263339E4B}"/>
              </a:ext>
            </a:extLst>
          </p:cNvPr>
          <p:cNvSpPr txBox="1">
            <a:spLocks/>
          </p:cNvSpPr>
          <p:nvPr userDrawn="1"/>
        </p:nvSpPr>
        <p:spPr>
          <a:xfrm>
            <a:off x="6548866" y="6188640"/>
            <a:ext cx="1591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i="0" kern="1200">
                <a:solidFill>
                  <a:srgbClr val="212D65"/>
                </a:solidFill>
                <a:latin typeface="HelveticaNeueLT Std" panose="020B0604020202020204" pitchFamily="34" charset="77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>
                <a:solidFill>
                  <a:srgbClr val="212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schools.nyc.gov</a:t>
            </a:r>
            <a:endParaRPr lang="en-US">
              <a:solidFill>
                <a:srgbClr val="212D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C50784-676B-0F0A-0FAE-B03639BD5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237869" y="6208518"/>
            <a:ext cx="0" cy="321491"/>
          </a:xfrm>
          <a:prstGeom prst="line">
            <a:avLst/>
          </a:prstGeom>
          <a:ln w="9525">
            <a:solidFill>
              <a:srgbClr val="003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N Y C Public Schools Logo">
            <a:extLst>
              <a:ext uri="{FF2B5EF4-FFF2-40B4-BE49-F238E27FC236}">
                <a16:creationId xmlns:a16="http://schemas.microsoft.com/office/drawing/2014/main" id="{AF067145-8616-9DB3-F254-563C4B09D97A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81518" y="6138405"/>
            <a:ext cx="1754512" cy="46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7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58" r:id="rId4"/>
    <p:sldLayoutId id="2147483665" r:id="rId5"/>
    <p:sldLayoutId id="2147483653" r:id="rId6"/>
    <p:sldLayoutId id="2147483659" r:id="rId7"/>
    <p:sldLayoutId id="2147483661" r:id="rId8"/>
    <p:sldLayoutId id="2147483662" r:id="rId9"/>
    <p:sldLayoutId id="2147483664" r:id="rId10"/>
    <p:sldLayoutId id="2147483666" r:id="rId11"/>
    <p:sldLayoutId id="2147483667" r:id="rId12"/>
    <p:sldLayoutId id="2147483654" r:id="rId13"/>
    <p:sldLayoutId id="2147483655" r:id="rId14"/>
    <p:sldLayoutId id="2147483656" r:id="rId15"/>
    <p:sldLayoutId id="2147483657" r:id="rId16"/>
    <p:sldLayoutId id="2147483660" r:id="rId17"/>
    <p:sldLayoutId id="2147483668" r:id="rId18"/>
    <p:sldLayoutId id="2147483669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 spc="-150">
          <a:solidFill>
            <a:srgbClr val="212D65"/>
          </a:solidFill>
          <a:latin typeface="Aptos" panose="020B00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8/10/relationships/comments" Target="../comments/modernComment_152_35C455C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hub.nyced.org/reports/financial/financial-data-and-reports" TargetMode="External"/><Relationship Id="rId2" Type="http://schemas.openxmlformats.org/officeDocument/2006/relationships/hyperlink" Target="https://www.schools.nyc.gov/about-us/funding/funding-our-schools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nycenet.edu/offices/finance_schools/budget/DSBPO/allocationmemo/fy25_26/am_fy26_fsf1.htm" TargetMode="External"/><Relationship Id="rId5" Type="http://schemas.openxmlformats.org/officeDocument/2006/relationships/hyperlink" Target="chrome-extension://efaidnbmnnnibpcajpcglclefindmkaj/https:/www.nycenet.edu/offices/finance_schools/budget/DSBPO/allocationmemo/fy25_26/fy26_docs/fy2026_FSF_Guide.pdf" TargetMode="External"/><Relationship Id="rId4" Type="http://schemas.openxmlformats.org/officeDocument/2006/relationships/hyperlink" Target="https://infohub.nyced.org/reports/financial/financial-data-and-reports/school-allocation-memorandum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BudgetPublicComments@schools.nyc.gov" TargetMode="Externa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66_3EEDE310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9" descr="Girl solving mathematical addition">
            <a:extLst>
              <a:ext uri="{FF2B5EF4-FFF2-40B4-BE49-F238E27FC236}">
                <a16:creationId xmlns:a16="http://schemas.microsoft.com/office/drawing/2014/main" id="{66C85A00-00FD-4C10-9D46-7664B4B334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8944"/>
          <a:stretch>
            <a:fillRect/>
          </a:stretch>
        </p:blipFill>
        <p:spPr>
          <a:xfrm>
            <a:off x="5833795" y="593724"/>
            <a:ext cx="5751454" cy="6264275"/>
          </a:xfrm>
          <a:prstGeom prst="round2SameRect">
            <a:avLst>
              <a:gd name="adj1" fmla="val 50000"/>
              <a:gd name="adj2" fmla="val 0"/>
            </a:avLst>
          </a:prstGeom>
          <a:noFill/>
        </p:spPr>
      </p:pic>
      <p:sp>
        <p:nvSpPr>
          <p:cNvPr id="10" name="Title 5" descr="School Budgets for 2025-2026">
            <a:extLst>
              <a:ext uri="{FF2B5EF4-FFF2-40B4-BE49-F238E27FC236}">
                <a16:creationId xmlns:a16="http://schemas.microsoft.com/office/drawing/2014/main" id="{13373218-E602-4674-DDFF-7CBF9684F8D7}"/>
              </a:ext>
            </a:extLst>
          </p:cNvPr>
          <p:cNvSpPr txBox="1">
            <a:spLocks/>
          </p:cNvSpPr>
          <p:nvPr/>
        </p:nvSpPr>
        <p:spPr>
          <a:xfrm>
            <a:off x="813333" y="1587286"/>
            <a:ext cx="4678747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spc="-150">
                <a:solidFill>
                  <a:srgbClr val="B8D1ED"/>
                </a:solidFill>
                <a:latin typeface="Aptos" panose="020B00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School Budgets</a:t>
            </a:r>
            <a:br>
              <a:rPr lang="en-US"/>
            </a:br>
            <a:r>
              <a:rPr lang="en-US" sz="1800"/>
              <a:t>SY 2026- 2027</a:t>
            </a:r>
            <a:endParaRPr lang="en-US"/>
          </a:p>
        </p:txBody>
      </p:sp>
      <p:sp>
        <p:nvSpPr>
          <p:cNvPr id="14" name="Subtitle 7">
            <a:extLst>
              <a:ext uri="{FF2B5EF4-FFF2-40B4-BE49-F238E27FC236}">
                <a16:creationId xmlns:a16="http://schemas.microsoft.com/office/drawing/2014/main" id="{640B14F0-A01A-CF63-0765-F37E84F06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0676" y="4199124"/>
            <a:ext cx="4711404" cy="469220"/>
          </a:xfrm>
        </p:spPr>
        <p:txBody>
          <a:bodyPr/>
          <a:lstStyle/>
          <a:p>
            <a:r>
              <a:rPr lang="en-US"/>
              <a:t>March 2026</a:t>
            </a:r>
          </a:p>
        </p:txBody>
      </p:sp>
    </p:spTree>
    <p:extLst>
      <p:ext uri="{BB962C8B-B14F-4D97-AF65-F5344CB8AC3E}">
        <p14:creationId xmlns:p14="http://schemas.microsoft.com/office/powerpoint/2010/main" val="4123129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5A0E0-DE3B-0154-B9B5-B5F088945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898DA-0009-BE60-FB3A-CB3E142E5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Does Fair Student Funding Work?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DD1736D-091F-9659-F7E5-168E00216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66" y="1069806"/>
            <a:ext cx="8745450" cy="36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6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2575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81088" indent="-227013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1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363663" indent="-168275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701800" indent="-2238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159000" indent="-2238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16200" indent="-2238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073400" indent="-2238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530600" indent="-2238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Clr>
                <a:srgbClr val="73A245">
                  <a:lumMod val="75000"/>
                </a:srgbClr>
              </a:buClr>
              <a:defRPr/>
            </a:pPr>
            <a:r>
              <a:rPr lang="en-US" sz="2400" b="1" kern="0">
                <a:latin typeface="Arial"/>
                <a:ea typeface="ＭＳ Ｐゴシック"/>
                <a:cs typeface="Arial"/>
              </a:rPr>
              <a:t>Each Schools FSF Budget comprises of four pieces</a:t>
            </a:r>
            <a:endParaRPr lang="en-US" sz="2400">
              <a:latin typeface="Arial"/>
              <a:cs typeface="Arial"/>
            </a:endParaRPr>
          </a:p>
        </p:txBody>
      </p:sp>
      <p:sp>
        <p:nvSpPr>
          <p:cNvPr id="24" name="Rectangle 3" descr="Foundation: All schools receive $225,000 each.  &#10;Collective Bargaining: Pays for contractual increases for school staff.&#10;Per Capita: The dollar value of an FSF student weight of 1. This is updated every year to reflect any changes to the citywide average teacher salary; it was approximately $4,255 this year.  &#10;Number of students enrolled at each school, and the specific needs of those students.&#10;Pupil needs are “weighted” based on the cost of meeting the educational needs.&#10;See the next slide for the table of weights.&#10;">
            <a:extLst>
              <a:ext uri="{FF2B5EF4-FFF2-40B4-BE49-F238E27FC236}">
                <a16:creationId xmlns:a16="http://schemas.microsoft.com/office/drawing/2014/main" id="{1D1264F3-B9E3-3213-94F8-1D09005D5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87" y="2651852"/>
            <a:ext cx="11455946" cy="35570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6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2575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81088" indent="-227013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1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363663" indent="-168275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701800" indent="-2238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159000" indent="-2238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16200" indent="-2238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073400" indent="-2238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530600" indent="-2238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3210" indent="-283210">
              <a:spcBef>
                <a:spcPts val="0"/>
              </a:spcBef>
              <a:spcAft>
                <a:spcPts val="1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latin typeface="Arial"/>
                <a:ea typeface="ＭＳ Ｐゴシック"/>
                <a:cs typeface="Arial"/>
              </a:rPr>
              <a:t>Foundation: </a:t>
            </a:r>
            <a:r>
              <a:rPr lang="en-US" sz="2000" kern="0">
                <a:latin typeface="Arial"/>
                <a:ea typeface="ＭＳ Ｐゴシック"/>
                <a:cs typeface="Arial"/>
              </a:rPr>
              <a:t> Every schools gets $225,000.  </a:t>
            </a:r>
            <a:endParaRPr lang="en-US" sz="2000" i="0" u="none" strike="noStrike" kern="0" cap="none" spc="0" normalizeH="0" baseline="0" noProof="0"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83210" indent="-283210">
              <a:spcBef>
                <a:spcPts val="0"/>
              </a:spcBef>
              <a:spcAft>
                <a:spcPts val="1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000" b="1" i="0" u="none" strike="noStrike" kern="0" cap="none" spc="0" normalizeH="0" baseline="0" noProof="0">
                <a:effectLst/>
                <a:uLnTx/>
                <a:uFillTx/>
                <a:latin typeface="Arial"/>
                <a:ea typeface="ＭＳ Ｐゴシック"/>
                <a:cs typeface="Arial"/>
              </a:rPr>
              <a:t>Collective Bargaining</a:t>
            </a:r>
            <a:r>
              <a:rPr lang="en-US" sz="2000" b="1" kern="0">
                <a:latin typeface="Arial"/>
                <a:ea typeface="ＭＳ Ｐゴシック"/>
                <a:cs typeface="Arial"/>
              </a:rPr>
              <a:t>:</a:t>
            </a:r>
            <a:r>
              <a:rPr kumimoji="0" lang="en-US" sz="2000" b="1" i="0" u="none" strike="noStrike" kern="0" cap="none" spc="0" normalizeH="0" baseline="0" noProof="0"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lang="en-US" sz="2000" kern="0">
                <a:latin typeface="Arial"/>
                <a:ea typeface="ＭＳ Ｐゴシック"/>
                <a:cs typeface="Arial"/>
              </a:rPr>
              <a:t>help schools pay</a:t>
            </a:r>
            <a:r>
              <a:rPr kumimoji="0" lang="en-US" sz="2000" i="0" u="none" strike="noStrike" kern="0" cap="none" spc="0" normalizeH="0" baseline="0" noProof="0">
                <a:effectLst/>
                <a:uLnTx/>
                <a:uFillTx/>
                <a:latin typeface="Arial"/>
                <a:ea typeface="ＭＳ Ｐゴシック"/>
                <a:cs typeface="Arial"/>
              </a:rPr>
              <a:t> for c</a:t>
            </a:r>
            <a:r>
              <a:rPr lang="en-US" sz="2000" err="1">
                <a:latin typeface="Arial"/>
                <a:cs typeface="Arial"/>
              </a:rPr>
              <a:t>ontractual</a:t>
            </a:r>
            <a:r>
              <a:rPr lang="en-US" sz="2000">
                <a:latin typeface="Arial"/>
                <a:cs typeface="Arial"/>
              </a:rPr>
              <a:t> increases for school staff.</a:t>
            </a:r>
          </a:p>
          <a:p>
            <a:pPr marL="283210" indent="-283210">
              <a:spcBef>
                <a:spcPts val="0"/>
              </a:spcBef>
              <a:spcAft>
                <a:spcPts val="1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kern="0">
                <a:latin typeface="Arial"/>
                <a:ea typeface="ＭＳ Ｐゴシック"/>
                <a:cs typeface="Arial"/>
              </a:rPr>
              <a:t>Per Capita: </a:t>
            </a:r>
            <a:r>
              <a:rPr lang="en-US" sz="2000" kern="0">
                <a:latin typeface="Arial"/>
                <a:ea typeface="ＭＳ Ｐゴシック"/>
                <a:cs typeface="Arial"/>
              </a:rPr>
              <a:t>This is updated every year to reflect any changes to the citywide average teacher salary.</a:t>
            </a:r>
          </a:p>
          <a:p>
            <a:pPr marL="285750" marR="0" lvl="0" indent="-285750" algn="l" defTabSz="9144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67A3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kern="0">
                <a:latin typeface="Arial"/>
                <a:ea typeface="ＭＳ Ｐゴシック"/>
                <a:cs typeface="Arial"/>
              </a:rPr>
              <a:t>Number </a:t>
            </a:r>
            <a:r>
              <a:rPr kumimoji="0" lang="en-US" sz="2000" b="1" i="0" u="none" strike="noStrike" kern="0" cap="none" spc="0" normalizeH="0" baseline="0" noProof="0">
                <a:effectLst/>
                <a:uLnTx/>
                <a:uFillTx/>
                <a:latin typeface="Arial"/>
                <a:ea typeface="ＭＳ Ｐゴシック"/>
                <a:cs typeface="Arial"/>
              </a:rPr>
              <a:t>of students enrolled</a:t>
            </a:r>
            <a:r>
              <a:rPr kumimoji="0" lang="en-US" sz="2000" b="0" i="0" u="none" strike="noStrike" kern="0" cap="none" spc="0" normalizeH="0" baseline="0" noProof="0">
                <a:effectLst/>
                <a:uLnTx/>
                <a:uFillTx/>
                <a:latin typeface="Arial"/>
                <a:ea typeface="ＭＳ Ｐゴシック"/>
                <a:cs typeface="Arial"/>
              </a:rPr>
              <a:t> at each school, and the </a:t>
            </a:r>
            <a:r>
              <a:rPr kumimoji="0" lang="en-US" sz="2000" b="1" i="0" u="none" strike="noStrike" kern="0" cap="none" spc="0" normalizeH="0" baseline="0" noProof="0">
                <a:effectLst/>
                <a:uLnTx/>
                <a:uFillTx/>
                <a:latin typeface="Arial"/>
                <a:ea typeface="ＭＳ Ｐゴシック"/>
                <a:cs typeface="Arial"/>
              </a:rPr>
              <a:t>specific needs of those students</a:t>
            </a:r>
            <a:r>
              <a:rPr kumimoji="0" lang="en-US" sz="2000" b="0" i="0" u="none" strike="noStrike" kern="0" cap="none" spc="0" normalizeH="0" baseline="0" noProof="0">
                <a:effectLst/>
                <a:uLnTx/>
                <a:uFillTx/>
                <a:latin typeface="Arial"/>
                <a:ea typeface="ＭＳ Ｐゴシック"/>
                <a:cs typeface="Arial"/>
              </a:rPr>
              <a:t>.</a:t>
            </a:r>
            <a:endParaRPr lang="en-US" sz="2800"/>
          </a:p>
          <a:p>
            <a:pPr marL="671195" lvl="1" indent="-27432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kern="0">
                <a:latin typeface="Arial"/>
                <a:ea typeface="ＭＳ Ｐゴシック"/>
                <a:cs typeface="Arial"/>
              </a:rPr>
              <a:t>Student needs</a:t>
            </a:r>
            <a:r>
              <a:rPr kumimoji="0" lang="en-US" b="0" i="0" u="none" strike="noStrike" kern="0" cap="none" spc="0" normalizeH="0" baseline="0" noProof="0">
                <a:effectLst/>
                <a:uLnTx/>
                <a:uFillTx/>
                <a:latin typeface="Arial"/>
                <a:ea typeface="ＭＳ Ｐゴシック"/>
                <a:cs typeface="Arial"/>
              </a:rPr>
              <a:t> are “weighted” based on the cost of meeting the educational needs.</a:t>
            </a:r>
            <a:endParaRPr lang="en-US" b="0" i="0" u="none" strike="noStrike" kern="0" cap="none" spc="0" normalizeH="0" baseline="0" noProof="0"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L="671195" lvl="1" indent="-27432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kern="0">
                <a:latin typeface="Arial"/>
                <a:ea typeface="ＭＳ Ｐゴシック"/>
                <a:cs typeface="Arial"/>
              </a:rPr>
              <a:t>S</a:t>
            </a:r>
            <a:r>
              <a:rPr kumimoji="0" lang="en-US" b="0" i="0" u="none" strike="noStrike" kern="0" cap="none" spc="0" normalizeH="0" baseline="0" noProof="0">
                <a:effectLst/>
                <a:uLnTx/>
                <a:uFillTx/>
                <a:latin typeface="Arial"/>
                <a:ea typeface="ＭＳ Ｐゴシック"/>
                <a:cs typeface="Arial"/>
              </a:rPr>
              <a:t>ee the next slide for the table of weights.</a:t>
            </a:r>
            <a:endParaRPr kumimoji="0" lang="en-US" i="0" u="none" strike="noStrike" kern="0" cap="none" spc="0" normalizeH="0" baseline="30000" noProof="0"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  <p:pic>
        <p:nvPicPr>
          <p:cNvPr id="5" name="Picture 4" descr="Four Building Blocks Combine to create each school’s FSF Allocation include:&#10;1. Foundation&#10;2. Collective Bargaining&#10;3. Per Capita&#10;4. Number of Students and their needs">
            <a:extLst>
              <a:ext uri="{FF2B5EF4-FFF2-40B4-BE49-F238E27FC236}">
                <a16:creationId xmlns:a16="http://schemas.microsoft.com/office/drawing/2014/main" id="{05E60726-B6E4-5962-2B7A-3ED3A65464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318"/>
          <a:stretch/>
        </p:blipFill>
        <p:spPr>
          <a:xfrm>
            <a:off x="117987" y="1502133"/>
            <a:ext cx="11127128" cy="115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3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100D4-C0B5-236E-0C13-9082CDC77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" y="-1083"/>
            <a:ext cx="12189502" cy="760385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SY 2026-2027 Proposed Fair Student Funding Weights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CE8342-552E-4F1A-D7AB-E36BF7B570AA}"/>
              </a:ext>
            </a:extLst>
          </p:cNvPr>
          <p:cNvSpPr txBox="1"/>
          <p:nvPr/>
        </p:nvSpPr>
        <p:spPr>
          <a:xfrm>
            <a:off x="2209799" y="6488668"/>
            <a:ext cx="5329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The proposed weights are unchanged from 2025-2026.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48DB35F-70FB-A6AF-B2CF-8BA8E6CEE1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758501"/>
              </p:ext>
            </p:extLst>
          </p:nvPr>
        </p:nvGraphicFramePr>
        <p:xfrm>
          <a:off x="4133850" y="817880"/>
          <a:ext cx="3924300" cy="762000"/>
        </p:xfrm>
        <a:graphic>
          <a:graphicData uri="http://schemas.openxmlformats.org/drawingml/2006/table">
            <a:tbl>
              <a:tblPr firstRow="1"/>
              <a:tblGrid>
                <a:gridCol w="3314700">
                  <a:extLst>
                    <a:ext uri="{9D8B030D-6E8A-4147-A177-3AD203B41FA5}">
                      <a16:colId xmlns:a16="http://schemas.microsoft.com/office/drawing/2014/main" val="28137323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5675767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Grade Base Weight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Weight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06838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Grades K-5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9644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Grades 6-8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1240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Grades 9-12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419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4085C4E-8588-F55F-8624-96A3CD6B0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841779"/>
              </p:ext>
            </p:extLst>
          </p:nvPr>
        </p:nvGraphicFramePr>
        <p:xfrm>
          <a:off x="573613" y="1723810"/>
          <a:ext cx="3924300" cy="1849120"/>
        </p:xfrm>
        <a:graphic>
          <a:graphicData uri="http://schemas.openxmlformats.org/drawingml/2006/table">
            <a:tbl>
              <a:tblPr firstRow="1"/>
              <a:tblGrid>
                <a:gridCol w="3314700">
                  <a:extLst>
                    <a:ext uri="{9D8B030D-6E8A-4147-A177-3AD203B41FA5}">
                      <a16:colId xmlns:a16="http://schemas.microsoft.com/office/drawing/2014/main" val="104157323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454036740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Academic Intervention*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0375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Poverty K-12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0472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Below Standards 4-5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2081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Below Standards 6-8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9329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Below Standards 9-12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4478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Well Below Standards 4-5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1864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Well Below Standards 6-8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06843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Well Below Standards 9-12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773803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Heavy Graduation Challenge (OAUC) 2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Over-the-Counter (OTC) 9-12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894257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B6CC6C8-AE1C-C633-4221-DB3AFD6C05F7}"/>
              </a:ext>
            </a:extLst>
          </p:cNvPr>
          <p:cNvSpPr txBox="1"/>
          <p:nvPr/>
        </p:nvSpPr>
        <p:spPr>
          <a:xfrm>
            <a:off x="2295282" y="6178380"/>
            <a:ext cx="3272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* Schools either receive funding for academic performance or for poverty </a:t>
            </a:r>
            <a:br>
              <a:rPr lang="en-US" sz="800"/>
            </a:br>
            <a:r>
              <a:rPr lang="en-US" sz="800"/>
              <a:t>  [where prior test scores are not available}.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B19E959-2FCB-5AD1-65C9-DFA490A022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847372"/>
              </p:ext>
            </p:extLst>
          </p:nvPr>
        </p:nvGraphicFramePr>
        <p:xfrm>
          <a:off x="6692904" y="1723810"/>
          <a:ext cx="3924300" cy="1507490"/>
        </p:xfrm>
        <a:graphic>
          <a:graphicData uri="http://schemas.openxmlformats.org/drawingml/2006/table">
            <a:tbl>
              <a:tblPr firstRow="1"/>
              <a:tblGrid>
                <a:gridCol w="3283598">
                  <a:extLst>
                    <a:ext uri="{9D8B030D-6E8A-4147-A177-3AD203B41FA5}">
                      <a16:colId xmlns:a16="http://schemas.microsoft.com/office/drawing/2014/main" val="2008585888"/>
                    </a:ext>
                  </a:extLst>
                </a:gridCol>
                <a:gridCol w="640702">
                  <a:extLst>
                    <a:ext uri="{9D8B030D-6E8A-4147-A177-3AD203B41FA5}">
                      <a16:colId xmlns:a16="http://schemas.microsoft.com/office/drawing/2014/main" val="1865635611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Special Education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844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 Intensity &lt;=20%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4644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Moderate Intensity 21% to 59%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29257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Less Inclusive &gt;=60% K-8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0348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Less Inclusive &gt;=60% 9-12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62334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More Inclusive &gt;=60% K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2234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More Inclusive &gt;=60% 1-12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1042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Post IEP Transitional Support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72410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3D1B39E-26C5-5B77-085A-8C07DC23E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112510"/>
              </p:ext>
            </p:extLst>
          </p:nvPr>
        </p:nvGraphicFramePr>
        <p:xfrm>
          <a:off x="531921" y="4563530"/>
          <a:ext cx="3906545" cy="1524000"/>
        </p:xfrm>
        <a:graphic>
          <a:graphicData uri="http://schemas.openxmlformats.org/drawingml/2006/table">
            <a:tbl>
              <a:tblPr firstRow="1"/>
              <a:tblGrid>
                <a:gridCol w="3299703">
                  <a:extLst>
                    <a:ext uri="{9D8B030D-6E8A-4147-A177-3AD203B41FA5}">
                      <a16:colId xmlns:a16="http://schemas.microsoft.com/office/drawing/2014/main" val="1540867122"/>
                    </a:ext>
                  </a:extLst>
                </a:gridCol>
                <a:gridCol w="606842">
                  <a:extLst>
                    <a:ext uri="{9D8B030D-6E8A-4147-A177-3AD203B41FA5}">
                      <a16:colId xmlns:a16="http://schemas.microsoft.com/office/drawing/2014/main" val="313793619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English Language Learners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8288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Standalone English as a New Language (ENL) K-5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19558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Standalone English as a New Language (ENL) 6-12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148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Bilingual K-5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25080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Bilingual 6-12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2937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Commanding K-5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5278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Commanding 6-12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7236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Students with Interrupted Formal Education (SIFE)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2461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5E9EF2C-1FB7-7303-9495-5978D61CF7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295780"/>
              </p:ext>
            </p:extLst>
          </p:nvPr>
        </p:nvGraphicFramePr>
        <p:xfrm>
          <a:off x="6671379" y="3480221"/>
          <a:ext cx="3924300" cy="1692909"/>
        </p:xfrm>
        <a:graphic>
          <a:graphicData uri="http://schemas.openxmlformats.org/drawingml/2006/table">
            <a:tbl>
              <a:tblPr firstRow="1"/>
              <a:tblGrid>
                <a:gridCol w="3283598">
                  <a:extLst>
                    <a:ext uri="{9D8B030D-6E8A-4147-A177-3AD203B41FA5}">
                      <a16:colId xmlns:a16="http://schemas.microsoft.com/office/drawing/2014/main" val="2843486521"/>
                    </a:ext>
                  </a:extLst>
                </a:gridCol>
                <a:gridCol w="640702">
                  <a:extLst>
                    <a:ext uri="{9D8B030D-6E8A-4147-A177-3AD203B41FA5}">
                      <a16:colId xmlns:a16="http://schemas.microsoft.com/office/drawing/2014/main" val="1534246193"/>
                    </a:ext>
                  </a:extLst>
                </a:gridCol>
              </a:tblGrid>
              <a:tr h="188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Portfolio High Schools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167570"/>
                  </a:ext>
                </a:extLst>
              </a:tr>
              <a:tr h="188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Career and Technical Education (CTE) Tier 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309520"/>
                  </a:ext>
                </a:extLst>
              </a:tr>
              <a:tr h="188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Career and Technical Education (CTE) Tier 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240819"/>
                  </a:ext>
                </a:extLst>
              </a:tr>
              <a:tr h="188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Career and Technical Education (CTE) Tier 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2298795"/>
                  </a:ext>
                </a:extLst>
              </a:tr>
              <a:tr h="188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Career and Technical Education (CTE) Tier 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3925124"/>
                  </a:ext>
                </a:extLst>
              </a:tr>
              <a:tr h="188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Specialized Academic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2330932"/>
                  </a:ext>
                </a:extLst>
              </a:tr>
              <a:tr h="188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Specialized Audition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958179"/>
                  </a:ext>
                </a:extLst>
              </a:tr>
              <a:tr h="188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Transfer Heavy Challenge (OAUC)</a:t>
                      </a:r>
                      <a:r>
                        <a:rPr lang="en-US" sz="11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819684"/>
                  </a:ext>
                </a:extLst>
              </a:tr>
              <a:tr h="188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Transfer Non-Heavy Challenge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17743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A3A5F0E-4704-5A7F-8712-0EBF640423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19621"/>
              </p:ext>
            </p:extLst>
          </p:nvPr>
        </p:nvGraphicFramePr>
        <p:xfrm>
          <a:off x="6653399" y="5345716"/>
          <a:ext cx="3906546" cy="762000"/>
        </p:xfrm>
        <a:graphic>
          <a:graphicData uri="http://schemas.openxmlformats.org/drawingml/2006/table">
            <a:tbl>
              <a:tblPr firstRow="1"/>
              <a:tblGrid>
                <a:gridCol w="3299704">
                  <a:extLst>
                    <a:ext uri="{9D8B030D-6E8A-4147-A177-3AD203B41FA5}">
                      <a16:colId xmlns:a16="http://schemas.microsoft.com/office/drawing/2014/main" val="1540867122"/>
                    </a:ext>
                  </a:extLst>
                </a:gridCol>
                <a:gridCol w="606842">
                  <a:extLst>
                    <a:ext uri="{9D8B030D-6E8A-4147-A177-3AD203B41FA5}">
                      <a16:colId xmlns:a16="http://schemas.microsoft.com/office/drawing/2014/main" val="313793619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Concentration of Needs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Weight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8288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Concentration Need Tier 3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0.12</a:t>
                      </a:r>
                      <a:endParaRPr lang="en-U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90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Concentration Need Tier 2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0.08</a:t>
                      </a:r>
                      <a:endParaRPr lang="en-U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7414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Concentration Need Tier 1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0.04</a:t>
                      </a:r>
                      <a:endParaRPr lang="en-U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23804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B69D1C0-652B-E34D-53BB-85487F9571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47022"/>
              </p:ext>
            </p:extLst>
          </p:nvPr>
        </p:nvGraphicFramePr>
        <p:xfrm>
          <a:off x="523043" y="3877730"/>
          <a:ext cx="3906546" cy="381000"/>
        </p:xfrm>
        <a:graphic>
          <a:graphicData uri="http://schemas.openxmlformats.org/drawingml/2006/table">
            <a:tbl>
              <a:tblPr firstRow="1"/>
              <a:tblGrid>
                <a:gridCol w="3299704">
                  <a:extLst>
                    <a:ext uri="{9D8B030D-6E8A-4147-A177-3AD203B41FA5}">
                      <a16:colId xmlns:a16="http://schemas.microsoft.com/office/drawing/2014/main" val="1540867122"/>
                    </a:ext>
                  </a:extLst>
                </a:gridCol>
                <a:gridCol w="606842">
                  <a:extLst>
                    <a:ext uri="{9D8B030D-6E8A-4147-A177-3AD203B41FA5}">
                      <a16:colId xmlns:a16="http://schemas.microsoft.com/office/drawing/2014/main" val="313793619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Students in Temporary Housing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Weight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8288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Students in Temporary Housing</a:t>
                      </a:r>
                      <a:endParaRPr lang="en-U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0.12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955898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AE798-8FD4-A159-2EE7-61A75D9B7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2970AF-A291-5743-8E35-23BDFBD6F83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3D9D1E-4766-F7B9-D2A4-B2680E65F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/nycschools</a:t>
            </a:r>
          </a:p>
        </p:txBody>
      </p:sp>
    </p:spTree>
    <p:extLst>
      <p:ext uri="{BB962C8B-B14F-4D97-AF65-F5344CB8AC3E}">
        <p14:creationId xmlns:p14="http://schemas.microsoft.com/office/powerpoint/2010/main" val="1326043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AD253-D7CA-E026-ED9A-70F265501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E28C5-B886-5945-1774-C48A578B5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Aptos" panose="020B0004020202020204" pitchFamily="34" charset="0"/>
              </a:rPr>
              <a:t>How the FSF Weights Work Per Student:</a:t>
            </a:r>
            <a:br>
              <a:rPr lang="en-US">
                <a:latin typeface="Aptos" panose="020B0004020202020204" pitchFamily="34" charset="0"/>
              </a:rPr>
            </a:br>
            <a:r>
              <a:rPr lang="en-US">
                <a:latin typeface="Aptos" panose="020B0004020202020204" pitchFamily="34" charset="0"/>
              </a:rPr>
              <a:t>If the Per Capita Were $1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2CB173-F8DB-B71A-C3FB-26C4A36C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1904" y="5713860"/>
            <a:ext cx="1435608" cy="10435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23E9DB2B-C31B-6A08-50EF-17F2EF0ADD9B}"/>
              </a:ext>
            </a:extLst>
          </p:cNvPr>
          <p:cNvSpPr txBox="1">
            <a:spLocks/>
          </p:cNvSpPr>
          <p:nvPr/>
        </p:nvSpPr>
        <p:spPr>
          <a:xfrm>
            <a:off x="11770847" y="6252390"/>
            <a:ext cx="4638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003365"/>
                </a:solidFill>
                <a:latin typeface="HelveticaNeueLT Std Med" panose="020B0604020202020204" pitchFamily="34" charset="77"/>
                <a:ea typeface="+mn-ea"/>
                <a:cs typeface="Arial Black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7C2970AF-A291-5743-8E35-23BDFBD6F832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pic>
        <p:nvPicPr>
          <p:cNvPr id="18" name="Picture 17" descr="Student 1 Name: Ava:&#10;1. - Grade Weight&#10;1.74 - Special Education&#10;0.13 - English Language&#10;0.12 - Academic Intervention&#10;0.12 - Student in Temporary Housing&#10;0.12 - Concentration of Needs&#10;Ava Total - $3.23&#10;&#10;Student 2 Name Myles:&#10;1.08 - Grade Weight&#10;0.56 - Special Education&#10;0.55 - English Language&#10;0.35 - Academic Intervention&#10;0.12 - Student in Temporary Housing&#10;Myles Total - $2.66">
            <a:extLst>
              <a:ext uri="{FF2B5EF4-FFF2-40B4-BE49-F238E27FC236}">
                <a16:creationId xmlns:a16="http://schemas.microsoft.com/office/drawing/2014/main" id="{E78D9EE1-4665-4F04-FCB5-4C59E37F7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98" y="1369843"/>
            <a:ext cx="7478884" cy="4780490"/>
          </a:xfrm>
          <a:prstGeom prst="rect">
            <a:avLst/>
          </a:prstGeom>
        </p:spPr>
      </p:pic>
      <p:pic>
        <p:nvPicPr>
          <p:cNvPr id="20" name="Picture 19" descr="Legend Showing Categories by color.&#10;Orange - Grade Weight&#10;Blue - Special Education&#10;Yellow - English Language&#10;Red - Academic Intervention&#10;Purple - Portfolio Weight (HS only)&#10;Green - Student in Temporary Housing&#10;Pink - Concentration of Needs&#10;">
            <a:extLst>
              <a:ext uri="{FF2B5EF4-FFF2-40B4-BE49-F238E27FC236}">
                <a16:creationId xmlns:a16="http://schemas.microsoft.com/office/drawing/2014/main" id="{BEE9ABEC-4A70-478F-8E37-067BE687D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2719" y="1602483"/>
            <a:ext cx="1988820" cy="362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5946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5407C-B4A8-1A97-C71F-E068C3D6A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9901B-78F1-A021-95CB-5FB08362C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Aptos" panose="020B0004020202020204" pitchFamily="34" charset="0"/>
              </a:rPr>
              <a:t>How the FSF Weights Work per student:</a:t>
            </a:r>
            <a:br>
              <a:rPr lang="en-US">
                <a:latin typeface="Aptos" panose="020B0004020202020204" pitchFamily="34" charset="0"/>
              </a:rPr>
            </a:br>
            <a:r>
              <a:rPr lang="en-US">
                <a:latin typeface="Aptos" panose="020B0004020202020204" pitchFamily="34" charset="0"/>
              </a:rPr>
              <a:t>At the 2025-2026 per capita of $4,262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631B88-00C5-5695-8097-9AF25CA89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1904" y="5713860"/>
            <a:ext cx="1435608" cy="10435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D2E7FAD0-2A5B-DBB9-BC68-4578543AD470}"/>
              </a:ext>
            </a:extLst>
          </p:cNvPr>
          <p:cNvSpPr txBox="1">
            <a:spLocks/>
          </p:cNvSpPr>
          <p:nvPr/>
        </p:nvSpPr>
        <p:spPr>
          <a:xfrm>
            <a:off x="11770847" y="6252390"/>
            <a:ext cx="4638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003365"/>
                </a:solidFill>
                <a:latin typeface="HelveticaNeueLT Std Med" panose="020B0604020202020204" pitchFamily="34" charset="77"/>
                <a:ea typeface="+mn-ea"/>
                <a:cs typeface="Arial Black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7C2970AF-A291-5743-8E35-23BDFBD6F832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46" name="Picture 45" descr="Legend Showing Categories by color.&#10;Orange - Grade Weight&#10;Blue - Special Education&#10;Yellow - English Language&#10;Red - Academic Intervention&#10;Purple - Portfolio Weight (HS only)&#10;Green - Student in Temporary Housing&#10;Pink - Concentration of Needs&#10;">
            <a:extLst>
              <a:ext uri="{FF2B5EF4-FFF2-40B4-BE49-F238E27FC236}">
                <a16:creationId xmlns:a16="http://schemas.microsoft.com/office/drawing/2014/main" id="{FB202ED2-8C1E-9E28-DC4D-54EA54A58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841" y="1139153"/>
            <a:ext cx="2990509" cy="466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D25459-8183-56EE-74AC-2150A842C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410" y="1031387"/>
            <a:ext cx="7040043" cy="509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88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383BC-AD4B-21A6-0603-A0CF7A971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335B39D-F4DE-B8C1-96CF-754314EF1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Budget Webpages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C14B812-D24D-94BE-95E2-EFDD98DA0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94296"/>
            <a:ext cx="7008812" cy="5566754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You can find an overview of the NYCPS’ budget on the NYCPS’ website, under “About Us &gt;&gt; Funding Our Schools”</a:t>
            </a:r>
          </a:p>
          <a:p>
            <a:pPr marL="457200" lvl="1" indent="0">
              <a:spcAft>
                <a:spcPts val="6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en-US" sz="1600" dirty="0">
                <a:solidFill>
                  <a:schemeClr val="tx1"/>
                </a:solidFill>
                <a:latin typeface="Arial"/>
                <a:cs typeface="Arial"/>
                <a:hlinkClick r:id="rId2"/>
              </a:rPr>
              <a:t>https://www.schools.nyc.gov/about-us/funding/funding-our-schools</a:t>
            </a:r>
            <a:endParaRPr lang="en-US" sz="1600" dirty="0">
              <a:latin typeface="Arial"/>
              <a:cs typeface="Arial"/>
            </a:endParaRPr>
          </a:p>
          <a:p>
            <a:pPr marL="0" indent="0">
              <a:spcBef>
                <a:spcPts val="10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You can find the following online on the NYCPS’ “</a:t>
            </a:r>
            <a:r>
              <a:rPr lang="en-US" sz="1800" dirty="0" err="1">
                <a:solidFill>
                  <a:schemeClr val="tx1"/>
                </a:solidFill>
                <a:latin typeface="Arial"/>
                <a:cs typeface="Arial"/>
              </a:rPr>
              <a:t>Infohub</a:t>
            </a:r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,” under “Reports &gt;&gt;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Financial Data and Reports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”:</a:t>
            </a:r>
          </a:p>
          <a:p>
            <a:pPr lvl="1">
              <a:spcBef>
                <a:spcPts val="10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Detailed information about each and every school budget allocation in the form of “school allocation memoranda” or “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SAMs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.”</a:t>
            </a:r>
          </a:p>
          <a:p>
            <a:pPr lvl="1">
              <a:spcBef>
                <a:spcPts val="10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A programmatic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 to Fair Student Funding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as well as how the 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  <a:hlinkClick r:id="rId6"/>
              </a:rPr>
              <a:t>FSF allocation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 is calculated for each school [New Look].</a:t>
            </a:r>
          </a:p>
          <a:p>
            <a:pPr>
              <a:spcBef>
                <a:spcPts val="10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You can find the following online on each individual school webpage, under “Reports &gt;&gt; Budget and Finances”: (see directions on slide 15)</a:t>
            </a:r>
          </a:p>
          <a:p>
            <a:pPr lvl="1">
              <a:spcBef>
                <a:spcPts val="10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Detailed information of the school’s budget based on the different types of funding schools receive, and</a:t>
            </a:r>
          </a:p>
          <a:p>
            <a:pPr lvl="1">
              <a:spcBef>
                <a:spcPts val="10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Detailed information as to how the Principal has budgeted for the current year, including the number of staff positions and other planned spending.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0AA808-35B3-17F9-8FF6-F81727B693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68090" y="6198579"/>
            <a:ext cx="1256231" cy="365125"/>
          </a:xfrm>
        </p:spPr>
        <p:txBody>
          <a:bodyPr/>
          <a:lstStyle/>
          <a:p>
            <a:r>
              <a:rPr lang="en-US"/>
              <a:t>/</a:t>
            </a:r>
            <a:r>
              <a:rPr lang="en-US" err="1"/>
              <a:t>nycschools</a:t>
            </a:r>
            <a:endParaRPr lang="en-US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B2B0C954-3B41-2288-BC1E-72F8478AE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348" y="6198579"/>
            <a:ext cx="470451" cy="365125"/>
          </a:xfrm>
        </p:spPr>
        <p:txBody>
          <a:bodyPr/>
          <a:lstStyle/>
          <a:p>
            <a:fld id="{7C2970AF-A291-5743-8E35-23BDFBD6F83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79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School Budget Webpage image">
            <a:extLst>
              <a:ext uri="{FF2B5EF4-FFF2-40B4-BE49-F238E27FC236}">
                <a16:creationId xmlns:a16="http://schemas.microsoft.com/office/drawing/2014/main" id="{C78745EC-6269-1E7C-5F49-B4F095B10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93" y="1603839"/>
            <a:ext cx="10761740" cy="50678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69E1A3-938E-1C73-BA4E-550473C82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96" y="0"/>
            <a:ext cx="11127128" cy="881744"/>
          </a:xfrm>
        </p:spPr>
        <p:txBody>
          <a:bodyPr anchor="ctr">
            <a:normAutofit/>
          </a:bodyPr>
          <a:lstStyle/>
          <a:p>
            <a:r>
              <a:rPr lang="en-US" sz="2700">
                <a:latin typeface="Aptos"/>
              </a:rPr>
              <a:t>Where can I find information about my school’s budget?</a:t>
            </a:r>
          </a:p>
        </p:txBody>
      </p:sp>
      <p:pic>
        <p:nvPicPr>
          <p:cNvPr id="9" name="Picture 8" descr="School Webpage menu bar -- select &quot;Find a School&quot;">
            <a:extLst>
              <a:ext uri="{FF2B5EF4-FFF2-40B4-BE49-F238E27FC236}">
                <a16:creationId xmlns:a16="http://schemas.microsoft.com/office/drawing/2014/main" id="{0CF18D3E-5890-745D-07B7-97F6F2003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93" y="1065377"/>
            <a:ext cx="10448473" cy="5384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6E2E6F-6521-4E57-A83C-56B29F1E206C}"/>
              </a:ext>
            </a:extLst>
          </p:cNvPr>
          <p:cNvSpPr txBox="1"/>
          <p:nvPr/>
        </p:nvSpPr>
        <p:spPr>
          <a:xfrm>
            <a:off x="4374812" y="2442534"/>
            <a:ext cx="4904655" cy="33047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1: </a:t>
            </a:r>
            <a:r>
              <a:rPr lang="en-US" sz="140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Choose a school</a:t>
            </a:r>
          </a:p>
          <a:p>
            <a:pPr marL="285750" marR="0" lvl="0" indent="-28575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2: </a:t>
            </a:r>
            <a:r>
              <a:rPr lang="en-US" sz="14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the Reports Tab</a:t>
            </a:r>
          </a:p>
          <a:p>
            <a:pPr marL="285750" marR="0" lvl="0" indent="-28575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3: </a:t>
            </a:r>
            <a:r>
              <a:rPr lang="en-US" sz="140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“Budget and Finances”</a:t>
            </a:r>
          </a:p>
          <a:p>
            <a:pPr marL="285750" marR="0" lvl="0" indent="-28575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4: </a:t>
            </a:r>
            <a:r>
              <a:rPr lang="en-US" sz="14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reports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200" b="1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 Student Funding </a:t>
            </a:r>
            <a:r>
              <a:rPr lang="en-US" sz="1200" b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Detail: </a:t>
            </a:r>
            <a:br>
              <a:rPr lang="en-US" sz="1200" b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 Student Funding allocation and associated student counts.</a:t>
            </a:r>
            <a:br>
              <a:rPr lang="en-US" sz="120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Streamlined Look.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200" b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Galaxy Allocation: </a:t>
            </a: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budget by source of funding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200" b="1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 Summary: </a:t>
            </a: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budget by use of funding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200" b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Budget At a Glance: [NEW] </a:t>
            </a: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High level summary of school level budget allocations, spending plan, and school demographics compared to citywide averages.</a:t>
            </a:r>
            <a:endParaRPr lang="en-US" sz="1400" b="1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EC57EED-C13A-CFD1-2E67-964F3F0D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080933" y="1513114"/>
            <a:ext cx="355600" cy="100148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BB02F0-10FD-CEB0-5647-10A77BA7D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 flipV="1">
            <a:off x="6996686" y="1879600"/>
            <a:ext cx="1764466" cy="100148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6FE3841-B56C-B67E-6473-A6A066E8D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 flipH="1">
            <a:off x="3115733" y="3680581"/>
            <a:ext cx="1259079" cy="100148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 descr="Find a school button.">
            <a:extLst>
              <a:ext uri="{FF2B5EF4-FFF2-40B4-BE49-F238E27FC236}">
                <a16:creationId xmlns:a16="http://schemas.microsoft.com/office/drawing/2014/main" id="{19886B9F-7A10-A5AB-239E-9B7C74621F5E}"/>
              </a:ext>
            </a:extLst>
          </p:cNvPr>
          <p:cNvSpPr/>
          <p:nvPr/>
        </p:nvSpPr>
        <p:spPr bwMode="auto">
          <a:xfrm>
            <a:off x="3115733" y="1141628"/>
            <a:ext cx="1049867" cy="371486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Rectangle: Rounded Corners 14" descr="Open the &quot;Budget and Finances&quot; dropdown button on the right side of the screen.">
            <a:extLst>
              <a:ext uri="{FF2B5EF4-FFF2-40B4-BE49-F238E27FC236}">
                <a16:creationId xmlns:a16="http://schemas.microsoft.com/office/drawing/2014/main" id="{C8D2BB7A-3726-2BF0-E981-A4C99A353802}"/>
              </a:ext>
            </a:extLst>
          </p:cNvPr>
          <p:cNvSpPr/>
          <p:nvPr/>
        </p:nvSpPr>
        <p:spPr bwMode="auto">
          <a:xfrm>
            <a:off x="10464799" y="4589941"/>
            <a:ext cx="444637" cy="278392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1" name="Rectangle: Rounded Corners 40" descr="Find a school button.">
            <a:extLst>
              <a:ext uri="{FF2B5EF4-FFF2-40B4-BE49-F238E27FC236}">
                <a16:creationId xmlns:a16="http://schemas.microsoft.com/office/drawing/2014/main" id="{B65122C5-8509-1D85-E75E-A1082576C031}"/>
              </a:ext>
            </a:extLst>
          </p:cNvPr>
          <p:cNvSpPr/>
          <p:nvPr/>
        </p:nvSpPr>
        <p:spPr bwMode="auto">
          <a:xfrm>
            <a:off x="8761152" y="1618554"/>
            <a:ext cx="1049867" cy="371486"/>
          </a:xfrm>
          <a:prstGeom prst="roundRect">
            <a:avLst/>
          </a:prstGeom>
          <a:noFill/>
          <a:ln w="190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1DF78A4-9C81-7AF3-DA81-80392EAAE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7408333" y="3333580"/>
            <a:ext cx="3023552" cy="125636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497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40758-34C5-0D2F-4813-01491FE08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F4291-FE3C-3782-3235-3CE9E4506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68090" y="6198579"/>
            <a:ext cx="1256231" cy="365125"/>
          </a:xfrm>
        </p:spPr>
        <p:txBody>
          <a:bodyPr/>
          <a:lstStyle/>
          <a:p>
            <a:r>
              <a:rPr lang="en-US"/>
              <a:t>/</a:t>
            </a:r>
            <a:r>
              <a:rPr lang="en-US" err="1"/>
              <a:t>nycschools</a:t>
            </a:r>
            <a:endParaRPr lang="en-US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D049F22D-750A-95D7-170E-4C5DC4FF4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348" y="6198579"/>
            <a:ext cx="470451" cy="365125"/>
          </a:xfrm>
        </p:spPr>
        <p:txBody>
          <a:bodyPr/>
          <a:lstStyle/>
          <a:p>
            <a:fld id="{7C2970AF-A291-5743-8E35-23BDFBD6F83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24CED6A-6922-646E-2076-175F3A7A932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3464" y="574405"/>
            <a:ext cx="3836903" cy="207727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0">
                <a:solidFill>
                  <a:schemeClr val="bg1"/>
                </a:solidFill>
                <a:latin typeface="Aptos" panose="020B00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/>
                <a:ea typeface="+mj-ea"/>
                <a:cs typeface="Arial"/>
              </a:rPr>
              <a:t>Fair Student Funding Details Web Page by School </a:t>
            </a:r>
            <a:endParaRPr kumimoji="0" lang="en-US" sz="2700" b="1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/>
              <a:ea typeface="+mj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F4C2181-326D-B35C-2DD8-D33FC3E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3464" y="2386585"/>
            <a:ext cx="4136136" cy="330098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2400">
                <a:latin typeface="Arial"/>
                <a:cs typeface="Arial"/>
              </a:rPr>
              <a:t>Shows enrollment and dollars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b="1">
                <a:latin typeface="Arial"/>
                <a:cs typeface="Arial"/>
              </a:rPr>
              <a:t>Beginning of the School Year </a:t>
            </a:r>
            <a:r>
              <a:rPr lang="en-US" sz="2400">
                <a:latin typeface="Arial"/>
                <a:cs typeface="Arial"/>
              </a:rPr>
              <a:t>“Initial Allocation” (based on projected registers).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b="1"/>
              <a:t>The Mid-Year Change </a:t>
            </a:r>
            <a:br>
              <a:rPr lang="en-US" sz="2400" b="1"/>
            </a:br>
            <a:r>
              <a:rPr lang="en-US" sz="2400"/>
              <a:t>(based on actual registers).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b="1"/>
              <a:t>The Final Allocation </a:t>
            </a:r>
            <a:br>
              <a:rPr lang="en-US" sz="2400" b="1"/>
            </a:br>
            <a:r>
              <a:rPr lang="en-US" sz="2400"/>
              <a:t>(based on actual registers).</a:t>
            </a:r>
          </a:p>
        </p:txBody>
      </p:sp>
      <p:sp>
        <p:nvSpPr>
          <p:cNvPr id="17" name="Rectangle: Rounded Corners 16" descr="Find a school button.">
            <a:extLst>
              <a:ext uri="{FF2B5EF4-FFF2-40B4-BE49-F238E27FC236}">
                <a16:creationId xmlns:a16="http://schemas.microsoft.com/office/drawing/2014/main" id="{E10825BE-B81F-38B8-A29E-10032BADC1EA}"/>
              </a:ext>
            </a:extLst>
          </p:cNvPr>
          <p:cNvSpPr/>
          <p:nvPr/>
        </p:nvSpPr>
        <p:spPr bwMode="auto">
          <a:xfrm>
            <a:off x="8831893" y="1170431"/>
            <a:ext cx="1718395" cy="371486"/>
          </a:xfrm>
          <a:prstGeom prst="roundRect">
            <a:avLst/>
          </a:prstGeom>
          <a:noFill/>
          <a:ln w="190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2E9835-B2E3-21F5-84EF-70B1DC66C41B}"/>
              </a:ext>
            </a:extLst>
          </p:cNvPr>
          <p:cNvSpPr txBox="1"/>
          <p:nvPr/>
        </p:nvSpPr>
        <p:spPr>
          <a:xfrm>
            <a:off x="4996432" y="4366549"/>
            <a:ext cx="6990694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This school was projected to have </a:t>
            </a:r>
            <a:r>
              <a:rPr lang="en-US">
                <a:highlight>
                  <a:srgbClr val="FFFF00"/>
                </a:highlight>
              </a:rPr>
              <a:t>145 students</a:t>
            </a:r>
            <a:r>
              <a:rPr lang="en-US"/>
              <a:t>.  They fell short of enrollment projections by </a:t>
            </a:r>
            <a:r>
              <a:rPr lang="en-US">
                <a:highlight>
                  <a:srgbClr val="00FFFF"/>
                </a:highlight>
              </a:rPr>
              <a:t>7 students</a:t>
            </a:r>
            <a:r>
              <a:rPr lang="en-US"/>
              <a:t> and the projections for student needs.  The school received funding for the </a:t>
            </a:r>
            <a:r>
              <a:rPr lang="en-US">
                <a:highlight>
                  <a:srgbClr val="FF00FF"/>
                </a:highlight>
              </a:rPr>
              <a:t>138 students</a:t>
            </a:r>
            <a:r>
              <a:rPr lang="en-US"/>
              <a:t> enrolled.</a:t>
            </a:r>
          </a:p>
          <a:p>
            <a:endParaRPr lang="en-US"/>
          </a:p>
          <a:p>
            <a:r>
              <a:rPr lang="en-US"/>
              <a:t>Expand to see details by FSF Category and Weight.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23" name="Arrow: Curved Left 22">
            <a:extLst>
              <a:ext uri="{FF2B5EF4-FFF2-40B4-BE49-F238E27FC236}">
                <a16:creationId xmlns:a16="http://schemas.microsoft.com/office/drawing/2014/main" id="{D4A7D8FC-D1E1-B06E-E600-E410D171B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4452605" y="3744287"/>
            <a:ext cx="631840" cy="2087716"/>
          </a:xfrm>
          <a:prstGeom prst="curvedLeftArrow">
            <a:avLst>
              <a:gd name="adj1" fmla="val 25000"/>
              <a:gd name="adj2" fmla="val 51091"/>
              <a:gd name="adj3" fmla="val 25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Arrow: Curved Left 23">
            <a:extLst>
              <a:ext uri="{FF2B5EF4-FFF2-40B4-BE49-F238E27FC236}">
                <a16:creationId xmlns:a16="http://schemas.microsoft.com/office/drawing/2014/main" id="{48E5D5C6-A665-B6D8-FEE1-3FFA08FB7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4284693" y="1028364"/>
            <a:ext cx="782383" cy="4773361"/>
          </a:xfrm>
          <a:prstGeom prst="curvedLeftArrow">
            <a:avLst>
              <a:gd name="adj1" fmla="val 25000"/>
              <a:gd name="adj2" fmla="val 51091"/>
              <a:gd name="adj3" fmla="val 25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 descr="A close up of a logo&#10;&#10;AI-generated content may be incorrect.">
            <a:extLst>
              <a:ext uri="{FF2B5EF4-FFF2-40B4-BE49-F238E27FC236}">
                <a16:creationId xmlns:a16="http://schemas.microsoft.com/office/drawing/2014/main" id="{24F7DB6A-A4C4-6A83-C2A6-2EDC636F2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609" y="116883"/>
            <a:ext cx="6842341" cy="734878"/>
          </a:xfrm>
          <a:prstGeom prst="rect">
            <a:avLst/>
          </a:prstGeom>
        </p:spPr>
      </p:pic>
      <p:pic>
        <p:nvPicPr>
          <p:cNvPr id="13" name="Picture 12" descr="A screenshot of a spreadsheet&#10;&#10;AI-generated content may be incorrect.">
            <a:extLst>
              <a:ext uri="{FF2B5EF4-FFF2-40B4-BE49-F238E27FC236}">
                <a16:creationId xmlns:a16="http://schemas.microsoft.com/office/drawing/2014/main" id="{FA7442D0-6042-39EF-CF64-52B5A47A4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600" y="1065590"/>
            <a:ext cx="7123410" cy="31769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9390BF-19C9-1220-1D91-80CF7A211CCF}"/>
              </a:ext>
            </a:extLst>
          </p:cNvPr>
          <p:cNvSpPr txBox="1"/>
          <p:nvPr/>
        </p:nvSpPr>
        <p:spPr>
          <a:xfrm>
            <a:off x="8953226" y="3045713"/>
            <a:ext cx="789410" cy="246221"/>
          </a:xfrm>
          <a:prstGeom prst="rect">
            <a:avLst/>
          </a:prstGeom>
          <a:solidFill>
            <a:srgbClr val="FFFF00"/>
          </a:solidFill>
          <a:ln w="15875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/>
              <a:t>Projected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23A6C2-967A-F7AB-445D-C093FF4AC001}"/>
              </a:ext>
            </a:extLst>
          </p:cNvPr>
          <p:cNvSpPr txBox="1"/>
          <p:nvPr/>
        </p:nvSpPr>
        <p:spPr>
          <a:xfrm>
            <a:off x="9934911" y="2891824"/>
            <a:ext cx="789410" cy="400110"/>
          </a:xfrm>
          <a:prstGeom prst="rect">
            <a:avLst/>
          </a:prstGeom>
          <a:solidFill>
            <a:srgbClr val="66FFFF"/>
          </a:solidFill>
          <a:ln w="15875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/>
              <a:t>Register Change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1B99C3-989E-E886-067F-3DE746AC8FDE}"/>
              </a:ext>
            </a:extLst>
          </p:cNvPr>
          <p:cNvSpPr txBox="1"/>
          <p:nvPr/>
        </p:nvSpPr>
        <p:spPr>
          <a:xfrm>
            <a:off x="11016773" y="2891824"/>
            <a:ext cx="789410" cy="400110"/>
          </a:xfrm>
          <a:prstGeom prst="rect">
            <a:avLst/>
          </a:prstGeom>
          <a:solidFill>
            <a:srgbClr val="FF66FF"/>
          </a:solidFill>
          <a:ln w="15875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/>
              <a:t>Final Registers</a:t>
            </a:r>
          </a:p>
        </p:txBody>
      </p:sp>
    </p:spTree>
    <p:extLst>
      <p:ext uri="{BB962C8B-B14F-4D97-AF65-F5344CB8AC3E}">
        <p14:creationId xmlns:p14="http://schemas.microsoft.com/office/powerpoint/2010/main" val="1394831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FF50EE-CA88-78C0-477D-7A8C1A6D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564880"/>
            <a:ext cx="3836903" cy="2077278"/>
          </a:xfrm>
        </p:spPr>
        <p:txBody>
          <a:bodyPr anchor="b">
            <a:normAutofit/>
          </a:bodyPr>
          <a:lstStyle/>
          <a:p>
            <a:pPr>
              <a:spcAft>
                <a:spcPts val="300"/>
              </a:spcAft>
            </a:pPr>
            <a:r>
              <a:rPr lang="en-US" sz="2700">
                <a:latin typeface="Aptos"/>
                <a:cs typeface="Arial"/>
              </a:rPr>
              <a:t>The School Budget at a Glance Report</a:t>
            </a:r>
            <a:br>
              <a:rPr lang="en-US" sz="2400">
                <a:latin typeface="Aptos"/>
                <a:cs typeface="Arial"/>
              </a:rPr>
            </a:br>
            <a:br>
              <a:rPr lang="en-US" sz="2400">
                <a:latin typeface="Aptos"/>
                <a:cs typeface="Arial"/>
              </a:rPr>
            </a:br>
            <a:r>
              <a:rPr lang="en-US" sz="2400">
                <a:latin typeface="Aptos"/>
                <a:cs typeface="Arial"/>
              </a:rPr>
              <a:t>A One Pager Showing:</a:t>
            </a:r>
            <a:br>
              <a:rPr lang="en-US" sz="3400"/>
            </a:br>
            <a:endParaRPr lang="en-US" sz="340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A90CA8D-36EA-DC94-3DDE-CDA9B36A3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3464" y="2386585"/>
            <a:ext cx="3900911" cy="33009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>
                <a:latin typeface="Arial"/>
                <a:cs typeface="Arial"/>
              </a:rPr>
              <a:t>Total Budget per Capita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>
                <a:latin typeface="Arial"/>
                <a:cs typeface="Arial"/>
              </a:rPr>
              <a:t>School Funding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>
                <a:latin typeface="Arial"/>
                <a:cs typeface="Arial"/>
              </a:rPr>
              <a:t>School Spending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>
                <a:latin typeface="Arial"/>
                <a:cs typeface="Arial"/>
              </a:rPr>
              <a:t>Student Demographics</a:t>
            </a:r>
            <a:endParaRPr lang="en-US" sz="240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800"/>
          </a:p>
          <a:p>
            <a:r>
              <a:rPr lang="en-US">
                <a:latin typeface="Arial"/>
                <a:cs typeface="Arial"/>
              </a:rPr>
              <a:t>All in simplified terms,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with comparable data across schools.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D3073B2-03A7-DF7C-36E4-0D0D9D557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9975" y="6198579"/>
            <a:ext cx="46382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C2970AF-A291-5743-8E35-23BDFBD6F832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02236C72-A3C8-ED35-8D3A-165084331B2B}"/>
              </a:ext>
            </a:extLst>
          </p:cNvPr>
          <p:cNvSpPr txBox="1">
            <a:spLocks/>
          </p:cNvSpPr>
          <p:nvPr/>
        </p:nvSpPr>
        <p:spPr>
          <a:xfrm>
            <a:off x="11770847" y="6252390"/>
            <a:ext cx="4638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003365"/>
                </a:solidFill>
                <a:latin typeface="HelveticaNeueLT Std Med" panose="020B0604020202020204" pitchFamily="34" charset="77"/>
                <a:ea typeface="+mn-ea"/>
                <a:cs typeface="Arial Black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7C2970AF-A291-5743-8E35-23BDFBD6F832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pic>
        <p:nvPicPr>
          <p:cNvPr id="5" name="Picture 4" descr="A screenshot of a school budget&#10;&#10;AI-generated content may be incorrect.">
            <a:extLst>
              <a:ext uri="{FF2B5EF4-FFF2-40B4-BE49-F238E27FC236}">
                <a16:creationId xmlns:a16="http://schemas.microsoft.com/office/drawing/2014/main" id="{E455A495-F100-7B2C-8E3E-463A36E8A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192" y="2825"/>
            <a:ext cx="7455006" cy="619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94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B80BB-970D-F4B6-4B8D-E95F5218E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C61E767-A0FA-AC73-4BCA-AFE5727CF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84" y="1470136"/>
            <a:ext cx="3831991" cy="2386197"/>
          </a:xfr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  <a:defRPr/>
            </a:pPr>
            <a:r>
              <a:rPr lang="en-US" sz="4100">
                <a:latin typeface="Aptos"/>
                <a:cs typeface="Arial"/>
              </a:rPr>
              <a:t>We Welcome Your Feedback</a:t>
            </a:r>
            <a:br>
              <a:rPr lang="en-US" sz="4100">
                <a:latin typeface="Aptos"/>
                <a:cs typeface="Arial"/>
              </a:rPr>
            </a:br>
            <a:br>
              <a:rPr lang="en-US" sz="2700" b="0" spc="0"/>
            </a:br>
            <a:r>
              <a:rPr lang="en-US" sz="2700" b="0">
                <a:latin typeface="Aptos"/>
                <a:cs typeface="Arial"/>
              </a:rPr>
              <a:t>Your voice matters to us. </a:t>
            </a:r>
            <a:endParaRPr lang="en-US" sz="27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ptos"/>
              <a:cs typeface="Arial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D3B54A7-9FBA-6DB6-F586-458553F83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21904"/>
            <a:ext cx="6659604" cy="25414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14400" lvl="2" indent="0">
              <a:spcBef>
                <a:spcPct val="40000"/>
              </a:spcBef>
              <a:buNone/>
            </a:pPr>
            <a:endParaRPr lang="en-US" sz="1400">
              <a:latin typeface="Arial"/>
              <a:cs typeface="Arial"/>
            </a:endParaRPr>
          </a:p>
          <a:p>
            <a:pPr marL="914400" lvl="2" indent="0" algn="ctr">
              <a:spcBef>
                <a:spcPct val="40000"/>
              </a:spcBef>
              <a:buNone/>
            </a:pPr>
            <a:r>
              <a:rPr lang="en-US" sz="1800">
                <a:latin typeface="Arial"/>
                <a:cs typeface="Arial"/>
              </a:rPr>
              <a:t>Comments and questions may be directed below </a:t>
            </a:r>
            <a:r>
              <a:rPr lang="en-US" sz="1800" b="1">
                <a:latin typeface="Arial"/>
                <a:cs typeface="Arial"/>
              </a:rPr>
              <a:t>between March 9, 2026 and April 28, 2026.</a:t>
            </a:r>
            <a:endParaRPr lang="en-US" sz="1800">
              <a:latin typeface="Arial"/>
              <a:cs typeface="Arial"/>
            </a:endParaRPr>
          </a:p>
          <a:p>
            <a:pPr marL="914400" lvl="2" indent="0" algn="ctr">
              <a:spcBef>
                <a:spcPct val="40000"/>
              </a:spcBef>
              <a:buNone/>
            </a:pPr>
            <a:endParaRPr lang="en-US" sz="1600"/>
          </a:p>
          <a:p>
            <a:pPr marL="914400" lvl="2" indent="0" algn="ctr">
              <a:spcBef>
                <a:spcPct val="40000"/>
              </a:spcBef>
              <a:buNone/>
            </a:pPr>
            <a:r>
              <a:rPr lang="en-US" sz="1600" b="1">
                <a:latin typeface="Arial"/>
                <a:cs typeface="Arial"/>
              </a:rPr>
              <a:t>Via email to </a:t>
            </a:r>
            <a:endParaRPr lang="en-US" sz="1600">
              <a:latin typeface="Arial"/>
              <a:cs typeface="Arial"/>
            </a:endParaRPr>
          </a:p>
          <a:p>
            <a:pPr marL="914400" lvl="2" indent="0" algn="ctr">
              <a:spcBef>
                <a:spcPct val="40000"/>
              </a:spcBef>
              <a:buNone/>
            </a:pPr>
            <a:r>
              <a:rPr lang="en-US" sz="1600" b="1">
                <a:solidFill>
                  <a:schemeClr val="accent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BudgetPublicComments@schools.nyc.gov</a:t>
            </a:r>
            <a:r>
              <a:rPr lang="en-US" sz="1600" b="1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endParaRPr lang="en-US" sz="1600">
              <a:solidFill>
                <a:schemeClr val="accent1"/>
              </a:solidFill>
              <a:latin typeface="Arial"/>
              <a:cs typeface="Arial"/>
            </a:endParaRPr>
          </a:p>
          <a:p>
            <a:pPr marL="914400" lvl="2" indent="0" algn="ctr">
              <a:spcBef>
                <a:spcPct val="40000"/>
              </a:spcBef>
              <a:buNone/>
            </a:pPr>
            <a:r>
              <a:rPr lang="en-US" sz="1600" b="1">
                <a:latin typeface="Arial"/>
                <a:cs typeface="Arial"/>
              </a:rPr>
              <a:t>– OR – </a:t>
            </a:r>
            <a:endParaRPr lang="en-US" sz="1600">
              <a:latin typeface="Arial"/>
              <a:cs typeface="Arial"/>
            </a:endParaRPr>
          </a:p>
          <a:p>
            <a:pPr marL="914400" lvl="2" indent="0" algn="ctr">
              <a:spcBef>
                <a:spcPct val="40000"/>
              </a:spcBef>
              <a:buNone/>
            </a:pPr>
            <a:r>
              <a:rPr lang="en-US" sz="1600" b="1">
                <a:latin typeface="Arial"/>
                <a:cs typeface="Arial"/>
              </a:rPr>
              <a:t>By phone to (212) 374-6754.</a:t>
            </a:r>
            <a:endParaRPr lang="en-US" sz="1600">
              <a:latin typeface="Arial"/>
              <a:cs typeface="Arial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CF5917E-5A4B-7CC1-C342-D4AFA4641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3657601"/>
            <a:ext cx="3344586" cy="22113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2" eaLnBrk="0" fontAlgn="base" hangingPunct="0">
              <a:spcBef>
                <a:spcPct val="40000"/>
              </a:spcBef>
              <a:defRPr/>
            </a:pPr>
            <a:endParaRPr lang="en-US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highlight>
                <a:srgbClr val="FFFF00"/>
              </a:highlight>
              <a:uLnTx/>
              <a:uFillTx/>
            </a:endParaRPr>
          </a:p>
          <a:p>
            <a:pPr marL="914400" marR="0" lvl="3" indent="-457200" defTabSz="914400" rtl="0" eaLnBrk="0" fontAlgn="base" latinLnBrk="0" hangingPunct="0"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3" indent="0" defTabSz="914400" rtl="0" eaLnBrk="0" fontAlgn="base" latinLnBrk="0" hangingPunct="0"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AA343D-AF69-C895-B70A-750816712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9975" y="6198579"/>
            <a:ext cx="46382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C2970AF-A291-5743-8E35-23BDFBD6F832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F6C39D-0DBD-0AE9-7B66-2A728C33E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15293" y="6188640"/>
            <a:ext cx="126780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/nycschools</a:t>
            </a:r>
          </a:p>
        </p:txBody>
      </p:sp>
    </p:spTree>
    <p:extLst>
      <p:ext uri="{BB962C8B-B14F-4D97-AF65-F5344CB8AC3E}">
        <p14:creationId xmlns:p14="http://schemas.microsoft.com/office/powerpoint/2010/main" val="4160799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2CB3B-4968-271D-03B5-5370C54BA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979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76873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35C76B3-017F-8C0D-6F17-86CF35869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Table of Contents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DCBABA1-3DF8-7013-966F-D947811EC3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839FBE4-65FB-A9B3-3F5B-38F718FA10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09873" y="2148409"/>
            <a:ext cx="5616747" cy="346266"/>
          </a:xfrm>
        </p:spPr>
        <p:txBody>
          <a:bodyPr>
            <a:noAutofit/>
          </a:bodyPr>
          <a:lstStyle/>
          <a:p>
            <a:r>
              <a:rPr lang="en-US"/>
              <a:t>Review the NYCPS’ &amp; Your District’s Budget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E13D92F-B624-9546-535D-295C9288FDE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47269" y="2964048"/>
            <a:ext cx="662604" cy="732943"/>
          </a:xfrm>
        </p:spPr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623CA23-0468-9DB0-CAA8-3D5DE3B819E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496093" y="3069169"/>
            <a:ext cx="4137082" cy="346266"/>
          </a:xfrm>
        </p:spPr>
        <p:txBody>
          <a:bodyPr>
            <a:normAutofit fontScale="92500" lnSpcReduction="10000"/>
          </a:bodyPr>
          <a:lstStyle/>
          <a:p>
            <a:r>
              <a:rPr lang="en-US" sz="2200"/>
              <a:t>Review</a:t>
            </a:r>
            <a:r>
              <a:rPr lang="en-US"/>
              <a:t> Fair Student Funding</a:t>
            </a:r>
          </a:p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917160F-08A9-A516-DDE6-21008849085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6A67A38-DA75-6340-E85A-687C1A36892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Review School Budget Webpages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44C01-B1BB-65A7-7228-C8F644B98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56518" y="6188640"/>
            <a:ext cx="1267803" cy="365125"/>
          </a:xfrm>
        </p:spPr>
        <p:txBody>
          <a:bodyPr/>
          <a:lstStyle/>
          <a:p>
            <a:r>
              <a:rPr lang="en-US"/>
              <a:t>/</a:t>
            </a:r>
            <a:r>
              <a:rPr lang="en-US" err="1"/>
              <a:t>nycschools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92B72-626E-EDFD-BCC5-CFD4D555B9E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970AF-A291-5743-8E35-23BDFBD6F83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1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65021-4B92-404B-2B5F-AD311D91E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51" y="1079220"/>
            <a:ext cx="3813234" cy="2077278"/>
          </a:xfrm>
        </p:spPr>
        <p:txBody>
          <a:bodyPr anchor="b">
            <a:normAutofit/>
          </a:bodyPr>
          <a:lstStyle/>
          <a:p>
            <a:pPr algn="ctr"/>
            <a:r>
              <a:rPr lang="en-US" sz="3700">
                <a:latin typeface="Aptos"/>
                <a:cs typeface="Arial"/>
              </a:rPr>
              <a:t>Where Does Our Funding Come From?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9D16990E-26F0-D0CE-E4CA-85C54AB38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9975" y="6198579"/>
            <a:ext cx="46382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2970AF-A291-5743-8E35-23BDFBD6F83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131945FC-3E0B-5CF8-A130-743E3368C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15293" y="6188640"/>
            <a:ext cx="126780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/</a:t>
            </a:r>
            <a:r>
              <a:rPr lang="en-US" err="1"/>
              <a:t>nycschools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371587D-4540-07AF-3187-0C6C905C2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634" y="3430793"/>
            <a:ext cx="4204472" cy="12320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400" b="1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$46.1 billion</a:t>
            </a:r>
            <a:br>
              <a:rPr lang="en-US" sz="4400" b="1">
                <a:latin typeface="Arial"/>
                <a:cs typeface="Arial"/>
              </a:rPr>
            </a:br>
            <a:r>
              <a:rPr lang="en-US" sz="3300" b="1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$34,717 per student</a:t>
            </a:r>
            <a:endParaRPr lang="en-US" sz="3300" b="1" spc="-15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AB7B35-5F8F-4A96-5DA5-521DEC0AB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065" y="376338"/>
            <a:ext cx="6190238" cy="557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28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CD0B7F-948C-D893-CF8C-5F704CA7E8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970AF-A291-5743-8E35-23BDFBD6F83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E6065C-8086-C2CF-5CA9-828A37255C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/nycschools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5A5272-2B98-011B-6EAB-616FB766C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02" y="-2601"/>
            <a:ext cx="12192000" cy="767936"/>
          </a:xfrm>
        </p:spPr>
        <p:txBody>
          <a:bodyPr>
            <a:noAutofit/>
          </a:bodyPr>
          <a:lstStyle/>
          <a:p>
            <a:r>
              <a:rPr lang="en-US" sz="4000">
                <a:latin typeface="Aptos"/>
                <a:cs typeface="Arial"/>
              </a:rPr>
              <a:t>How is the $46.1B NYC Public Schools Budget Spent?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B2048-584C-EBCF-116D-D07D93BE91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1257" y="2340864"/>
            <a:ext cx="4678017" cy="1088135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6600" spc="-150" dirty="0">
                <a:latin typeface="Aptos"/>
                <a:cs typeface="Arial"/>
              </a:rPr>
              <a:t>$</a:t>
            </a:r>
            <a:r>
              <a:rPr lang="en-US" sz="6600" dirty="0">
                <a:latin typeface="Aptos"/>
                <a:cs typeface="Arial"/>
              </a:rPr>
              <a:t>19.8B</a:t>
            </a:r>
            <a:endParaRPr lang="en-US" sz="6600" spc="-15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61D5CB-5A0F-A04E-A1B0-D413CD0352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3825" y="3429000"/>
            <a:ext cx="4678017" cy="346266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ctr"/>
            <a:r>
              <a:rPr lang="en-US">
                <a:latin typeface="Aptos"/>
                <a:cs typeface="Arial"/>
              </a:rPr>
              <a:t>$19.8B, or 43% of the budget is Non-Discretionary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DAE6FC-4FF3-1C15-5F19-8F0AB43D8C6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67361" y="2340864"/>
            <a:ext cx="4678017" cy="888162"/>
          </a:xfrm>
        </p:spPr>
        <p:txBody>
          <a:bodyPr/>
          <a:lstStyle/>
          <a:p>
            <a:pPr algn="ctr"/>
            <a:r>
              <a:rPr lang="en-US" sz="7200" dirty="0"/>
              <a:t>$26.3B</a:t>
            </a:r>
            <a:endParaRPr lang="en-US" sz="7200" spc="-15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0ACB29-D2DC-6642-EE58-D028D4DEDCA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55081" y="3336979"/>
            <a:ext cx="5990984" cy="71203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>
                <a:latin typeface="Aptos"/>
                <a:cs typeface="Arial"/>
              </a:rPr>
              <a:t>$26.3B, or 57% of the budget is Discretionary with </a:t>
            </a:r>
            <a:br>
              <a:rPr lang="en-US"/>
            </a:br>
            <a:r>
              <a:rPr lang="en-US">
                <a:latin typeface="Aptos"/>
                <a:cs typeface="Arial"/>
              </a:rPr>
              <a:t>$20.3B or 44% in direct supports to schools &amp; students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C2884E0-1415-A0D4-F961-44BB54A0E72D}"/>
              </a:ext>
            </a:extLst>
          </p:cNvPr>
          <p:cNvGraphicFramePr>
            <a:graphicFrameLocks noGrp="1"/>
          </p:cNvGraphicFramePr>
          <p:nvPr/>
        </p:nvGraphicFramePr>
        <p:xfrm>
          <a:off x="205612" y="4057494"/>
          <a:ext cx="5623818" cy="246097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90219">
                  <a:extLst>
                    <a:ext uri="{9D8B030D-6E8A-4147-A177-3AD203B41FA5}">
                      <a16:colId xmlns:a16="http://schemas.microsoft.com/office/drawing/2014/main" val="1169755611"/>
                    </a:ext>
                  </a:extLst>
                </a:gridCol>
                <a:gridCol w="2442110">
                  <a:extLst>
                    <a:ext uri="{9D8B030D-6E8A-4147-A177-3AD203B41FA5}">
                      <a16:colId xmlns:a16="http://schemas.microsoft.com/office/drawing/2014/main" val="2670931233"/>
                    </a:ext>
                  </a:extLst>
                </a:gridCol>
                <a:gridCol w="1291489">
                  <a:extLst>
                    <a:ext uri="{9D8B030D-6E8A-4147-A177-3AD203B41FA5}">
                      <a16:colId xmlns:a16="http://schemas.microsoft.com/office/drawing/2014/main" val="3868534035"/>
                    </a:ext>
                  </a:extLst>
                </a:gridCol>
              </a:tblGrid>
              <a:tr h="390141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798972"/>
                  </a:ext>
                </a:extLst>
              </a:tr>
              <a:tr h="367192">
                <a:tc>
                  <a:txBody>
                    <a:bodyPr/>
                    <a:lstStyle/>
                    <a:p>
                      <a:r>
                        <a:rPr lang="en-US" sz="1600"/>
                        <a:t>Employee Benefits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$9.0B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19%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927229"/>
                  </a:ext>
                </a:extLst>
              </a:tr>
              <a:tr h="36719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Debt Services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/>
                        <a:t>$4.1B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/>
                        <a:t>9%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354680"/>
                  </a:ext>
                </a:extLst>
              </a:tr>
              <a:tr h="367192">
                <a:tc>
                  <a:txBody>
                    <a:bodyPr/>
                    <a:lstStyle/>
                    <a:p>
                      <a:r>
                        <a:rPr lang="en-US" sz="1600"/>
                        <a:t>Charter Schools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$3.7B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8%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316798"/>
                  </a:ext>
                </a:extLst>
              </a:tr>
              <a:tr h="394389">
                <a:tc>
                  <a:txBody>
                    <a:bodyPr/>
                    <a:lstStyle/>
                    <a:p>
                      <a:r>
                        <a:rPr lang="en-US" sz="1600"/>
                        <a:t>Non-Public &amp; Contract Schools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$3.0B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7%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610163"/>
                  </a:ext>
                </a:extLst>
              </a:tr>
              <a:tr h="390141">
                <a:tc>
                  <a:txBody>
                    <a:bodyPr/>
                    <a:lstStyle/>
                    <a:p>
                      <a:r>
                        <a:rPr lang="en-US" sz="1800" b="1"/>
                        <a:t>Total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$19.8B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43%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29387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DA32B14-B2BA-0181-438C-2F582A8000FC}"/>
              </a:ext>
            </a:extLst>
          </p:cNvPr>
          <p:cNvGraphicFramePr>
            <a:graphicFrameLocks noGrp="1"/>
          </p:cNvGraphicFramePr>
          <p:nvPr/>
        </p:nvGraphicFramePr>
        <p:xfrm>
          <a:off x="6355081" y="4059693"/>
          <a:ext cx="5682590" cy="250474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44461">
                  <a:extLst>
                    <a:ext uri="{9D8B030D-6E8A-4147-A177-3AD203B41FA5}">
                      <a16:colId xmlns:a16="http://schemas.microsoft.com/office/drawing/2014/main" val="3488956392"/>
                    </a:ext>
                  </a:extLst>
                </a:gridCol>
                <a:gridCol w="1943932">
                  <a:extLst>
                    <a:ext uri="{9D8B030D-6E8A-4147-A177-3AD203B41FA5}">
                      <a16:colId xmlns:a16="http://schemas.microsoft.com/office/drawing/2014/main" val="2870345586"/>
                    </a:ext>
                  </a:extLst>
                </a:gridCol>
                <a:gridCol w="1894197">
                  <a:extLst>
                    <a:ext uri="{9D8B030D-6E8A-4147-A177-3AD203B41FA5}">
                      <a16:colId xmlns:a16="http://schemas.microsoft.com/office/drawing/2014/main" val="4263167014"/>
                    </a:ext>
                  </a:extLst>
                </a:gridCol>
              </a:tblGrid>
              <a:tr h="377233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897984"/>
                  </a:ext>
                </a:extLst>
              </a:tr>
              <a:tr h="352351">
                <a:tc>
                  <a:txBody>
                    <a:bodyPr/>
                    <a:lstStyle/>
                    <a:p>
                      <a:r>
                        <a:rPr lang="en-US" sz="1600"/>
                        <a:t>K-12 Schools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$17.5B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3000"/>
                        </a:spcAft>
                      </a:pPr>
                      <a:r>
                        <a:rPr lang="en-US" sz="1600"/>
                        <a:t>38%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890576"/>
                  </a:ext>
                </a:extLst>
              </a:tr>
              <a:tr h="352351">
                <a:tc>
                  <a:txBody>
                    <a:bodyPr/>
                    <a:lstStyle/>
                    <a:p>
                      <a:r>
                        <a:rPr lang="en-US" sz="1600"/>
                        <a:t>Early Childhood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$2.8B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3000"/>
                        </a:spcAft>
                      </a:pPr>
                      <a:r>
                        <a:rPr lang="en-US" sz="1600"/>
                        <a:t> 6%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54000"/>
                  </a:ext>
                </a:extLst>
              </a:tr>
              <a:tr h="352351">
                <a:tc>
                  <a:txBody>
                    <a:bodyPr/>
                    <a:lstStyle/>
                    <a:p>
                      <a:r>
                        <a:rPr lang="en-US" sz="1600"/>
                        <a:t>School Operations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$5.5B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3000"/>
                        </a:spcAft>
                      </a:pPr>
                      <a:r>
                        <a:rPr lang="en-US" sz="1600"/>
                        <a:t>12%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049729"/>
                  </a:ext>
                </a:extLst>
              </a:tr>
              <a:tr h="352351">
                <a:tc>
                  <a:txBody>
                    <a:bodyPr/>
                    <a:lstStyle/>
                    <a:p>
                      <a:r>
                        <a:rPr lang="en-US" sz="1600"/>
                        <a:t>Field Admin Offices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$0.4B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300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 0.8%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097037"/>
                  </a:ext>
                </a:extLst>
              </a:tr>
              <a:tr h="352351">
                <a:tc>
                  <a:txBody>
                    <a:bodyPr/>
                    <a:lstStyle/>
                    <a:p>
                      <a:r>
                        <a:rPr lang="en-US" sz="1600"/>
                        <a:t>Central Admin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$0.1B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3000"/>
                        </a:spcAft>
                      </a:pPr>
                      <a:r>
                        <a:rPr lang="en-US" sz="1600"/>
                        <a:t>&lt;1%  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5826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/>
                        <a:t>Total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$26.3B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3000"/>
                        </a:spcAft>
                      </a:pPr>
                      <a:r>
                        <a:rPr lang="en-US" sz="1800" b="1"/>
                        <a:t>57%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541516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AEB5F902-8288-AE99-F3C9-AD945C18A6B6}"/>
              </a:ext>
            </a:extLst>
          </p:cNvPr>
          <p:cNvSpPr txBox="1"/>
          <p:nvPr/>
        </p:nvSpPr>
        <p:spPr>
          <a:xfrm>
            <a:off x="205612" y="717732"/>
            <a:ext cx="11832059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The $46.1 NYCPS budget is distributed by the city, in the financial plan, within designated spending buckets. 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The below figures show how the city has allocated funds to NYCPS in FY 2027.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The FY 2027 budget according to FY27 January Plan highlights how Schools and their Administration will schedule their budgets. 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This FY27 January Plan report details how the </a:t>
            </a:r>
            <a:r>
              <a:rPr lang="en-US" sz="2000" b="1">
                <a:solidFill>
                  <a:schemeClr val="bg1"/>
                </a:solidFill>
              </a:rPr>
              <a:t>$20.3 </a:t>
            </a:r>
            <a:r>
              <a:rPr lang="en-US" sz="2000">
                <a:solidFill>
                  <a:schemeClr val="bg1"/>
                </a:solidFill>
              </a:rPr>
              <a:t>billon </a:t>
            </a:r>
            <a:r>
              <a:rPr lang="en-US">
                <a:solidFill>
                  <a:schemeClr val="bg1"/>
                </a:solidFill>
              </a:rPr>
              <a:t>in City Funds for Early Childhood and K-12 Instruction are planning on being spent for the 2026-2027 school year.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167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64163-7455-2B92-31EA-CF723BE11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65904-4919-05AE-6626-AAE076AF8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1146"/>
            <a:ext cx="5698791" cy="1500291"/>
          </a:xfrm>
        </p:spPr>
        <p:txBody>
          <a:bodyPr>
            <a:normAutofit fontScale="90000"/>
          </a:bodyPr>
          <a:lstStyle/>
          <a:p>
            <a:r>
              <a:rPr lang="en-US"/>
              <a:t>District 28</a:t>
            </a:r>
            <a:br>
              <a:rPr lang="en-US"/>
            </a:br>
            <a:r>
              <a:rPr lang="en-US"/>
              <a:t>2025-2026</a:t>
            </a:r>
            <a:br>
              <a:rPr lang="en-US"/>
            </a:br>
            <a:r>
              <a:rPr lang="en-US"/>
              <a:t>School Budgets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CC0DF-6690-AF87-B37D-153F810C91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7200" b="1">
                <a:latin typeface="Arial"/>
                <a:cs typeface="Arial"/>
              </a:rPr>
              <a:t>$702 million</a:t>
            </a:r>
            <a:endParaRPr lang="en-US" sz="8000" spc="-15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75ED2-2FF3-F60F-ACD6-FB4A21B7F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/nycschools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018C1F-D6B5-31DC-2E1A-6A93C78E29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4071" y="4676114"/>
            <a:ext cx="5698792" cy="149817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Clr>
                <a:schemeClr val="accent6">
                  <a:lumMod val="75000"/>
                </a:schemeClr>
              </a:buClr>
              <a:tabLst>
                <a:tab pos="287338" algn="l"/>
              </a:tabLst>
            </a:pPr>
            <a:r>
              <a:rPr lang="en-US" sz="2000">
                <a:latin typeface="Arial"/>
                <a:cs typeface="Arial"/>
              </a:rPr>
              <a:t>As of the FY 2026 adopted budget.</a:t>
            </a:r>
            <a:b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F6FDB6-1057-4DAE-5FAA-3AF9AAAE3D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970AF-A291-5743-8E35-23BDFBD6F832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67C4F47-7211-4520-8166-8453A6400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623086"/>
              </p:ext>
            </p:extLst>
          </p:nvPr>
        </p:nvGraphicFramePr>
        <p:xfrm>
          <a:off x="6665976" y="950976"/>
          <a:ext cx="5369762" cy="3896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0246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CA0E2-164D-EBEF-CA51-55D1BD2F0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64862-62D3-2297-AC6F-38BB2CD40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37" y="1360"/>
            <a:ext cx="12195747" cy="910408"/>
          </a:xfrm>
          <a:solidFill>
            <a:srgbClr val="002060"/>
          </a:solidFill>
          <a:ln>
            <a:solidFill>
              <a:srgbClr val="4472C4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Who decides how money is spent at the school level?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72D75FEC-B70E-A24F-86BF-8E0ABA0A03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58255" y="1656197"/>
            <a:ext cx="5101989" cy="682170"/>
          </a:xfrm>
        </p:spPr>
        <p:txBody>
          <a:bodyPr>
            <a:noAutofit/>
          </a:bodyPr>
          <a:lstStyle/>
          <a:p>
            <a:r>
              <a:rPr lang="en-US" sz="2600" dirty="0">
                <a:latin typeface="Aptos"/>
                <a:cs typeface="Arial"/>
              </a:rPr>
              <a:t>Principals together with the School Leadership Team (SLT) </a:t>
            </a:r>
            <a:r>
              <a:rPr lang="en-US" dirty="0">
                <a:latin typeface="Aptos"/>
                <a:cs typeface="Arial"/>
              </a:rPr>
              <a:t>decide how the school will use their money.</a:t>
            </a:r>
            <a:endParaRPr lang="en-US" sz="2600" dirty="0"/>
          </a:p>
        </p:txBody>
      </p:sp>
      <p:pic>
        <p:nvPicPr>
          <p:cNvPr id="6" name="Picture Placeholder 5" descr="A person sitting at a desk&#10;&#10;AI-generated content may be incorrect.">
            <a:extLst>
              <a:ext uri="{FF2B5EF4-FFF2-40B4-BE49-F238E27FC236}">
                <a16:creationId xmlns:a16="http://schemas.microsoft.com/office/drawing/2014/main" id="{925BE048-2AD1-A57F-1438-696F4FF20DB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b="27316"/>
          <a:stretch>
            <a:fillRect/>
          </a:stretch>
        </p:blipFill>
        <p:spPr>
          <a:xfrm>
            <a:off x="838475" y="3437444"/>
            <a:ext cx="2544770" cy="2205085"/>
          </a:xfrm>
          <a:custGeom>
            <a:avLst/>
            <a:gdLst>
              <a:gd name="connsiteX0" fmla="*/ 2603206 w 5206412"/>
              <a:gd name="connsiteY0" fmla="*/ 0 h 4965104"/>
              <a:gd name="connsiteX1" fmla="*/ 5206412 w 5206412"/>
              <a:gd name="connsiteY1" fmla="*/ 0 h 4965104"/>
              <a:gd name="connsiteX2" fmla="*/ 5206412 w 5206412"/>
              <a:gd name="connsiteY2" fmla="*/ 4965103 h 4965104"/>
              <a:gd name="connsiteX3" fmla="*/ 2603206 w 5206412"/>
              <a:gd name="connsiteY3" fmla="*/ 4965104 h 4965104"/>
              <a:gd name="connsiteX4" fmla="*/ 0 w 5206412"/>
              <a:gd name="connsiteY4" fmla="*/ 2482552 h 4965104"/>
              <a:gd name="connsiteX5" fmla="*/ 2603206 w 5206412"/>
              <a:gd name="connsiteY5" fmla="*/ 0 h 496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6412" h="4965104">
                <a:moveTo>
                  <a:pt x="2603206" y="0"/>
                </a:moveTo>
                <a:lnTo>
                  <a:pt x="5206412" y="0"/>
                </a:lnTo>
                <a:lnTo>
                  <a:pt x="5206412" y="4965103"/>
                </a:lnTo>
                <a:lnTo>
                  <a:pt x="2603206" y="4965104"/>
                </a:lnTo>
                <a:cubicBezTo>
                  <a:pt x="1165495" y="4965104"/>
                  <a:pt x="0" y="3853628"/>
                  <a:pt x="0" y="2482552"/>
                </a:cubicBezTo>
                <a:cubicBezTo>
                  <a:pt x="0" y="1111476"/>
                  <a:pt x="1165495" y="0"/>
                  <a:pt x="2603206" y="0"/>
                </a:cubicBezTo>
                <a:close/>
              </a:path>
            </a:pathLst>
          </a:cu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73C53-C595-EE54-5B30-FA413EB02A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500258" y="6188640"/>
            <a:ext cx="124781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/</a:t>
            </a:r>
            <a:r>
              <a:rPr lang="en-US" err="1"/>
              <a:t>nycschools</a:t>
            </a:r>
            <a:endParaRPr lang="en-US"/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FF723B67-CD50-B2D2-AC33-4258493379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89975" y="6198579"/>
            <a:ext cx="46382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2970AF-A291-5743-8E35-23BDFBD6F832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D651224-0224-CA8E-FC73-A08422A31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4573" y="1554494"/>
            <a:ext cx="5034238" cy="436193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b="1">
                <a:latin typeface="Aptos"/>
                <a:cs typeface="Arial"/>
              </a:rPr>
              <a:t>School Leadership Team (SLT)</a:t>
            </a:r>
            <a:r>
              <a:rPr lang="en-US" sz="1600" b="1">
                <a:solidFill>
                  <a:schemeClr val="tx1">
                    <a:lumMod val="50000"/>
                  </a:schemeClr>
                </a:solidFill>
                <a:latin typeface="Aptos"/>
                <a:cs typeface="Arial"/>
              </a:rPr>
              <a:t>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400" i="1">
                <a:solidFill>
                  <a:schemeClr val="tx1">
                    <a:lumMod val="50000"/>
                  </a:schemeClr>
                </a:solidFill>
                <a:latin typeface="Aptos"/>
                <a:cs typeface="Arial"/>
              </a:rPr>
              <a:t>Work collaboratively with the Principal to create or update the school’s Comprehensive Educational Plan (CEP) based on school specific instructional needs and priorities.</a:t>
            </a:r>
          </a:p>
          <a:p>
            <a:pPr marL="457200" lvl="1" indent="0">
              <a:buNone/>
            </a:pPr>
            <a:endParaRPr lang="en-US" sz="1400" i="1">
              <a:solidFill>
                <a:schemeClr val="tx1">
                  <a:lumMod val="50000"/>
                </a:schemeClr>
              </a:solidFill>
              <a:latin typeface="Aptos"/>
              <a:cs typeface="Arial"/>
            </a:endParaRPr>
          </a:p>
          <a:p>
            <a:r>
              <a:rPr lang="en-US" sz="1600" b="1">
                <a:solidFill>
                  <a:schemeClr val="tx1">
                    <a:lumMod val="50000"/>
                  </a:schemeClr>
                </a:solidFill>
                <a:latin typeface="Aptos"/>
                <a:cs typeface="Arial"/>
              </a:rPr>
              <a:t>Superintendents 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1400" i="1">
                <a:solidFill>
                  <a:schemeClr val="tx1">
                    <a:lumMod val="50000"/>
                  </a:schemeClr>
                </a:solidFill>
                <a:latin typeface="Aptos"/>
                <a:cs typeface="Arial"/>
              </a:rPr>
              <a:t>Underscore the Chancellor's goals and responsible for ensuring resources are aligned to the school's CEP. </a:t>
            </a:r>
          </a:p>
          <a:p>
            <a:pPr lvl="1">
              <a:buFont typeface="Courier New,monospace" panose="020B0604020202020204" pitchFamily="34" charset="0"/>
              <a:buChar char="o"/>
            </a:pPr>
            <a:endParaRPr lang="en-US" sz="1600" i="1">
              <a:solidFill>
                <a:schemeClr val="tx1">
                  <a:lumMod val="50000"/>
                </a:schemeClr>
              </a:solidFill>
              <a:latin typeface="Aptos"/>
            </a:endParaRPr>
          </a:p>
          <a:p>
            <a:r>
              <a:rPr lang="en-US" sz="1600" b="1">
                <a:solidFill>
                  <a:schemeClr val="tx1">
                    <a:lumMod val="50000"/>
                  </a:schemeClr>
                </a:solidFill>
                <a:latin typeface="Aptos"/>
                <a:cs typeface="Arial"/>
              </a:rPr>
              <a:t>Field Teams 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1400" i="1">
                <a:solidFill>
                  <a:schemeClr val="tx1">
                    <a:lumMod val="50000"/>
                  </a:schemeClr>
                </a:solidFill>
                <a:latin typeface="Aptos"/>
                <a:cs typeface="Arial"/>
              </a:rPr>
              <a:t>Budget Directors and Human Resource Directors provide guidance and ensure adherence to policies.  </a:t>
            </a:r>
          </a:p>
        </p:txBody>
      </p:sp>
      <p:pic>
        <p:nvPicPr>
          <p:cNvPr id="4" name="Picture 3" descr="A group of people sitting around a table&#10;&#10;AI-generated content may be incorrect.">
            <a:extLst>
              <a:ext uri="{FF2B5EF4-FFF2-40B4-BE49-F238E27FC236}">
                <a16:creationId xmlns:a16="http://schemas.microsoft.com/office/drawing/2014/main" id="{2E63661B-6163-E203-4529-592B12EFF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282" y="3410098"/>
            <a:ext cx="2686858" cy="233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6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38372-693E-FAD3-8AD2-B0F441519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9B5B605-6167-23C2-049F-06889A6CC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Fair Student Funding (FSF)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81C0A14-31B7-FE53-1065-0C0C25A29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>
                <a:latin typeface="Aptos"/>
                <a:cs typeface="Arial"/>
              </a:rPr>
              <a:t>What is FSF?</a:t>
            </a:r>
          </a:p>
          <a:p>
            <a:pPr>
              <a:lnSpc>
                <a:spcPct val="150000"/>
              </a:lnSpc>
            </a:pPr>
            <a:r>
              <a:rPr lang="en-US">
                <a:latin typeface="Aptos"/>
                <a:cs typeface="Arial"/>
              </a:rPr>
              <a:t>How does FSF work?</a:t>
            </a:r>
          </a:p>
          <a:p>
            <a:pPr>
              <a:lnSpc>
                <a:spcPct val="150000"/>
              </a:lnSpc>
            </a:pPr>
            <a:r>
              <a:rPr lang="en-US">
                <a:latin typeface="Aptos"/>
                <a:cs typeface="Arial"/>
              </a:rPr>
              <a:t>Proposed weights for SY 2026-2027</a:t>
            </a:r>
            <a:endParaRPr lang="en-US">
              <a:latin typeface="Aptos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EE4736-414C-1B87-1755-9759D9E9C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68090" y="6198579"/>
            <a:ext cx="1256231" cy="365125"/>
          </a:xfrm>
        </p:spPr>
        <p:txBody>
          <a:bodyPr/>
          <a:lstStyle/>
          <a:p>
            <a:r>
              <a:rPr lang="en-US"/>
              <a:t>/</a:t>
            </a:r>
            <a:r>
              <a:rPr lang="en-US" err="1"/>
              <a:t>nycschools</a:t>
            </a:r>
            <a:endParaRPr lang="en-US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19B8A6A-C06E-F176-35A6-8A3456E88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348" y="6198579"/>
            <a:ext cx="470451" cy="365125"/>
          </a:xfrm>
        </p:spPr>
        <p:txBody>
          <a:bodyPr/>
          <a:lstStyle/>
          <a:p>
            <a:fld id="{7C2970AF-A291-5743-8E35-23BDFBD6F83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55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3B9AC-DE40-A2DD-A4C8-FC6842F38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D46FF-56D1-F1F8-35AD-C954D6926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4" y="1287"/>
            <a:ext cx="12190627" cy="1325563"/>
          </a:xfrm>
          <a:solidFill>
            <a:srgbClr val="002060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0" kern="1200" spc="-150">
                <a:solidFill>
                  <a:srgbClr val="FFFFFF"/>
                </a:solidFill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What is Fair Student Funding?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A7AE50D-3A98-358D-13ED-C4539DB88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5" y="1326950"/>
            <a:ext cx="12187427" cy="52718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i="0" kern="1200">
                <a:latin typeface="Aptos"/>
                <a:cs typeface="Arial"/>
              </a:rPr>
              <a:t>Fair Student Funding (FSF) is the largest funding stream provided </a:t>
            </a:r>
            <a:r>
              <a:rPr lang="en-US" sz="1600">
                <a:latin typeface="Aptos"/>
                <a:cs typeface="Arial"/>
              </a:rPr>
              <a:t>making up about two-thirds of NYCPS K-12 budgets. </a:t>
            </a:r>
            <a:endParaRPr lang="en-US" sz="1600" b="1" i="0" kern="1200">
              <a:latin typeface="Aptos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101D9B-DDDA-CDBF-78DE-34F78877E4DE}"/>
              </a:ext>
            </a:extLst>
          </p:cNvPr>
          <p:cNvSpPr txBox="1"/>
          <p:nvPr/>
        </p:nvSpPr>
        <p:spPr>
          <a:xfrm>
            <a:off x="723086" y="2029343"/>
            <a:ext cx="5034238" cy="354827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cs typeface="Arial"/>
              </a:rPr>
              <a:t>The formula is based on the number of students enrolled at each school + the specific needs of those students. 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400" dirty="0">
              <a:latin typeface="Arial"/>
              <a:cs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cs typeface="Arial"/>
              </a:rPr>
              <a:t>Student needs are “weighted” based on the cost of meeting a student's educational need (e.g., academic needs, special education needs).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cs typeface="Arial"/>
              </a:rPr>
              <a:t>Schools get more money for students who need more support.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FSF gives principals flexibility to hire teachers, counselors, support staff, after‑school programs, and more.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 descr="A group of children standing on books&#10;&#10;AI-generated content may be incorrect.">
            <a:extLst>
              <a:ext uri="{FF2B5EF4-FFF2-40B4-BE49-F238E27FC236}">
                <a16:creationId xmlns:a16="http://schemas.microsoft.com/office/drawing/2014/main" id="{1DF1CF27-AD3A-2D9E-FC5D-97EC6B0C66B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632660" y="2097992"/>
            <a:ext cx="4380580" cy="3548270"/>
          </a:xfrm>
          <a:prstGeom prst="rect">
            <a:avLst/>
          </a:prstGeom>
          <a:noFill/>
        </p:spPr>
      </p:pic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4A914C96-F45B-F9B7-AC2B-96AC743E6F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500258" y="6188640"/>
            <a:ext cx="124781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/</a:t>
            </a:r>
            <a:r>
              <a:rPr lang="en-US" err="1"/>
              <a:t>nycschools</a:t>
            </a:r>
            <a:endParaRPr lang="en-US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2A642A0D-5BC7-304A-1161-72AA8D73A1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89975" y="6198579"/>
            <a:ext cx="46382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C2970AF-A291-5743-8E35-23BDFBD6F832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54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89935-12A6-5479-8FEE-AF97837C5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58" y="1470136"/>
            <a:ext cx="4481126" cy="246943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>
                <a:latin typeface="Aptos"/>
                <a:cs typeface="Arial"/>
              </a:rPr>
              <a:t>What's Supported Outside of the FSF Formula?</a:t>
            </a:r>
            <a:endParaRPr lang="en-US" sz="400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2CE32827-D6BA-B79A-ED63-982FE4056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9975" y="6198579"/>
            <a:ext cx="46382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2970AF-A291-5743-8E35-23BDFBD6F832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8071A6E1-B598-62E6-79AE-CD7E4D52B6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15293" y="6188640"/>
            <a:ext cx="126780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/</a:t>
            </a:r>
            <a:r>
              <a:rPr lang="en-US" err="1"/>
              <a:t>nycschools</a:t>
            </a: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92E544-2C8B-7CC8-B528-CCF3BE2C03B8}"/>
              </a:ext>
            </a:extLst>
          </p:cNvPr>
          <p:cNvSpPr txBox="1"/>
          <p:nvPr/>
        </p:nvSpPr>
        <p:spPr>
          <a:xfrm>
            <a:off x="5437322" y="2202051"/>
            <a:ext cx="6096000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lvl="1" indent="-228600">
              <a:buFont typeface="Arial,Sans-Serif"/>
              <a:buChar char="•"/>
            </a:pPr>
            <a:r>
              <a:rPr lang="en-US" sz="2000" baseline="0">
                <a:latin typeface="Arial"/>
                <a:ea typeface="Arial"/>
                <a:cs typeface="Arial"/>
              </a:rPr>
              <a:t>Charter schools </a:t>
            </a:r>
            <a:endParaRPr lang="en-US" sz="2000">
              <a:latin typeface="Arial"/>
              <a:cs typeface="Arial"/>
            </a:endParaRPr>
          </a:p>
          <a:p>
            <a:pPr marL="228600" lvl="1" indent="-228600">
              <a:buFont typeface="Arial,Sans-Serif"/>
              <a:buChar char="•"/>
            </a:pPr>
            <a:endParaRPr lang="en-US" sz="2000">
              <a:latin typeface="Arial"/>
              <a:ea typeface="Arial"/>
              <a:cs typeface="Arial"/>
            </a:endParaRPr>
          </a:p>
          <a:p>
            <a:pPr marL="228600" lvl="1" indent="-228600">
              <a:buFont typeface="Arial,Sans-Serif"/>
              <a:buChar char="•"/>
            </a:pPr>
            <a:r>
              <a:rPr lang="en-US" sz="2000" baseline="0">
                <a:latin typeface="Arial"/>
                <a:ea typeface="Arial"/>
                <a:cs typeface="Arial"/>
              </a:rPr>
              <a:t>3K, PreK, Mandated Individual Education Plan (IEP/special-ed) related services and IEP paraprofessionals (e.g., speech teachers, occupational therapists, and 1:1 paraprofessionals</a:t>
            </a:r>
            <a:r>
              <a:rPr lang="en-US" sz="2000">
                <a:latin typeface="Arial"/>
                <a:ea typeface="Arial"/>
                <a:cs typeface="Arial"/>
              </a:rPr>
              <a:t>).​</a:t>
            </a:r>
            <a:endParaRPr lang="en-US" sz="2000">
              <a:latin typeface="Arial"/>
              <a:cs typeface="Arial"/>
            </a:endParaRPr>
          </a:p>
          <a:p>
            <a:pPr marL="228600" lvl="1" indent="-228600">
              <a:buFont typeface="Arial,Sans-Serif"/>
              <a:buChar char="•"/>
            </a:pPr>
            <a:endParaRPr lang="en-US" sz="2000">
              <a:latin typeface="Arial"/>
              <a:ea typeface="Arial"/>
              <a:cs typeface="Arial"/>
            </a:endParaRPr>
          </a:p>
          <a:p>
            <a:pPr marL="228600" lvl="1" indent="-228600">
              <a:buFont typeface="Arial,Sans-Serif"/>
              <a:buChar char="•"/>
            </a:pPr>
            <a:r>
              <a:rPr lang="en-US" sz="2000">
                <a:latin typeface="Arial"/>
                <a:ea typeface="Arial"/>
                <a:cs typeface="Arial"/>
              </a:rPr>
              <a:t>D75/Citywide Special Education programs</a:t>
            </a:r>
            <a:r>
              <a:rPr lang="en-US" sz="2000" baseline="0">
                <a:latin typeface="Arial"/>
                <a:ea typeface="Arial"/>
                <a:cs typeface="Arial"/>
              </a:rPr>
              <a:t> are also funded separately.  Funding is provided based on a class model</a:t>
            </a:r>
            <a:r>
              <a:rPr lang="en-US" sz="2000">
                <a:latin typeface="Arial"/>
                <a:ea typeface="Arial"/>
                <a:cs typeface="Arial"/>
              </a:rPr>
              <a:t>.</a:t>
            </a:r>
            <a:endParaRPr lang="en-US" sz="2000">
              <a:ea typeface="Calibri"/>
              <a:cs typeface="Calibri"/>
            </a:endParaRPr>
          </a:p>
        </p:txBody>
      </p:sp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4DE6FB99-59BF-9C98-C7E9-33C516DB60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23609"/>
              </p:ext>
            </p:extLst>
          </p:nvPr>
        </p:nvGraphicFramePr>
        <p:xfrm>
          <a:off x="5183188" y="805778"/>
          <a:ext cx="6172200" cy="1097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72200">
                  <a:extLst>
                    <a:ext uri="{9D8B030D-6E8A-4147-A177-3AD203B41FA5}">
                      <a16:colId xmlns:a16="http://schemas.microsoft.com/office/drawing/2014/main" val="13885612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7200">
                          <a:ln>
                            <a:noFill/>
                          </a:ln>
                          <a:solidFill>
                            <a:srgbClr val="EE0000"/>
                          </a:solidFill>
                          <a:effectLst>
                            <a:reflection blurRad="6350" stA="53000" endA="300" endPos="35500" dir="5400000" sy="-90000" algn="bl"/>
                          </a:effectLst>
                        </a:rPr>
                        <a:t>Not</a:t>
                      </a:r>
                      <a:r>
                        <a:rPr lang="en-US" sz="360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50164A"/>
                              </a:gs>
                              <a:gs pos="50000">
                                <a:srgbClr val="A02B93"/>
                              </a:gs>
                              <a:gs pos="100000">
                                <a:srgbClr val="D86ECC"/>
                              </a:gs>
                            </a:gsLst>
                            <a:lin ang="5400000" scaled="0"/>
                          </a:gradFill>
                          <a:effectLst>
                            <a:reflection blurRad="6350" stA="53000" endA="300" endPos="35500" dir="5400000" sy="-90000" algn="bl"/>
                          </a:effectLst>
                        </a:rPr>
                        <a:t> </a:t>
                      </a:r>
                      <a:r>
                        <a:rPr lang="en-US" sz="360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reflection blurRad="6350" stA="53000" endA="300" endPos="35500" dir="5400000" sy="-90000" algn="bl"/>
                          </a:effectLst>
                        </a:rPr>
                        <a:t>Fair Student Funding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9209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77755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- Template Blue &amp; White Alt  - MASTER" id="{85F60A52-F937-9647-B6D2-143BF972401C}" vid="{CD8C5D24-A02E-2346-B189-A17AF41B6C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60C1F32A21C24C85BAE86DEF122E89" ma:contentTypeVersion="18" ma:contentTypeDescription="Create a new document." ma:contentTypeScope="" ma:versionID="3f540fe56d0fc8083572a7e074a0c92c">
  <xsd:schema xmlns:xsd="http://www.w3.org/2001/XMLSchema" xmlns:xs="http://www.w3.org/2001/XMLSchema" xmlns:p="http://schemas.microsoft.com/office/2006/metadata/properties" xmlns:ns2="e2c18218-d2ab-4e87-909b-5c07c8c36575" xmlns:ns3="d7d03b39-6607-4219-84fd-ca7f1a2e085f" targetNamespace="http://schemas.microsoft.com/office/2006/metadata/properties" ma:root="true" ma:fieldsID="e68441428f9d8c6b3bf8324f35dd2749" ns2:_="" ns3:_="">
    <xsd:import namespace="e2c18218-d2ab-4e87-909b-5c07c8c36575"/>
    <xsd:import namespace="d7d03b39-6607-4219-84fd-ca7f1a2e08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c18218-d2ab-4e87-909b-5c07c8c365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ca87873-bdaf-4156-af8e-11c820835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d03b39-6607-4219-84fd-ca7f1a2e085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9b4fa92-fc39-4317-813c-a555545bd0e0}" ma:internalName="TaxCatchAll" ma:showField="CatchAllData" ma:web="d7d03b39-6607-4219-84fd-ca7f1a2e08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d03b39-6607-4219-84fd-ca7f1a2e085f" xsi:nil="true"/>
    <lcf76f155ced4ddcb4097134ff3c332f xmlns="e2c18218-d2ab-4e87-909b-5c07c8c365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F39512B-55DB-4DA6-B84B-8C6F07D329FA}">
  <ds:schemaRefs>
    <ds:schemaRef ds:uri="d7d03b39-6607-4219-84fd-ca7f1a2e085f"/>
    <ds:schemaRef ds:uri="e2c18218-d2ab-4e87-909b-5c07c8c365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05C7D84-CEF5-4861-A089-47A7511284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BDD162-DF23-4895-B3FD-2C5BEB40861E}">
  <ds:schemaRefs>
    <ds:schemaRef ds:uri="d7d03b39-6607-4219-84fd-ca7f1a2e085f"/>
    <ds:schemaRef ds:uri="e2c18218-d2ab-4e87-909b-5c07c8c3657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nycps-navy-ppt-alt-template</Template>
  <TotalTime>27</TotalTime>
  <Words>1515</Words>
  <Application>Microsoft Office PowerPoint</Application>
  <PresentationFormat>Widescreen</PresentationFormat>
  <Paragraphs>275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Aptos</vt:lpstr>
      <vt:lpstr>Arial</vt:lpstr>
      <vt:lpstr>Arial,Sans-Serif</vt:lpstr>
      <vt:lpstr>Calibri</vt:lpstr>
      <vt:lpstr>Century Gothic</vt:lpstr>
      <vt:lpstr>Courier New</vt:lpstr>
      <vt:lpstr>Courier New,monospace</vt:lpstr>
      <vt:lpstr>HelveticaNeueLT Std</vt:lpstr>
      <vt:lpstr>HelveticaNeueLT Std Med</vt:lpstr>
      <vt:lpstr>System Font Regular</vt:lpstr>
      <vt:lpstr>Wingdings</vt:lpstr>
      <vt:lpstr>Office Theme</vt:lpstr>
      <vt:lpstr>PowerPoint Presentation</vt:lpstr>
      <vt:lpstr>Table of Contents</vt:lpstr>
      <vt:lpstr>Where Does Our Funding Come From?</vt:lpstr>
      <vt:lpstr>How is the $46.1B NYC Public Schools Budget Spent?</vt:lpstr>
      <vt:lpstr>District 28 2025-2026 School Budgets</vt:lpstr>
      <vt:lpstr>Who decides how money is spent at the school level?</vt:lpstr>
      <vt:lpstr>Fair Student Funding (FSF)</vt:lpstr>
      <vt:lpstr>What is Fair Student Funding?</vt:lpstr>
      <vt:lpstr>What's Supported Outside of the FSF Formula?</vt:lpstr>
      <vt:lpstr>How Does Fair Student Funding Work?</vt:lpstr>
      <vt:lpstr>SY 2026-2027 Proposed Fair Student Funding Weights</vt:lpstr>
      <vt:lpstr>How the FSF Weights Work Per Student: If the Per Capita Were $1</vt:lpstr>
      <vt:lpstr>How the FSF Weights Work per student: At the 2025-2026 per capita of $4,262</vt:lpstr>
      <vt:lpstr>Budget Webpages</vt:lpstr>
      <vt:lpstr>Where can I find information about my school’s budget?</vt:lpstr>
      <vt:lpstr>Fair Student Funding Details Web Page by School  </vt:lpstr>
      <vt:lpstr>The School Budget at a Glance Report  A One Pager Showing: </vt:lpstr>
      <vt:lpstr>We Welcome Your Feedback  Your voice matters to us. </vt:lpstr>
      <vt:lpstr>Thank you!</vt:lpstr>
    </vt:vector>
  </TitlesOfParts>
  <Company>NYCDoE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Karma Wilson-Walker</dc:creator>
  <cp:lastModifiedBy>Vikash Narine</cp:lastModifiedBy>
  <cp:revision>9</cp:revision>
  <dcterms:created xsi:type="dcterms:W3CDTF">2024-12-16T17:53:24Z</dcterms:created>
  <dcterms:modified xsi:type="dcterms:W3CDTF">2026-04-22T14:19:44Z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0x010100CA60C1F32A21C24C85BAE86DEF122E89</vt:lpwstr>
  </property>
  <property fmtid="{D5CDD505-2E9C-101B-9397-08002B2CF9AE}" pid="3" name="MediaServiceImageTags">
    <vt:lpwstr/>
  </property>
</Properties>
</file>